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779375" cy="70199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39" d="100"/>
          <a:sy n="39" d="100"/>
        </p:scale>
        <p:origin x="9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4373E-F230-485B-A86F-2847C97D4C28}" type="datetimeFigureOut">
              <a:rPr lang="pl-PL" smtClean="0"/>
              <a:t>29.04.2021</a:t>
            </a:fld>
            <a:endParaRPr lang="pl-PL"/>
          </a:p>
        </p:txBody>
      </p:sp>
      <p:sp>
        <p:nvSpPr>
          <p:cNvPr id="4" name="Symbol zastępczy obrazu slajdu 3"/>
          <p:cNvSpPr>
            <a:spLocks noGrp="1" noRot="1" noChangeAspect="1"/>
          </p:cNvSpPr>
          <p:nvPr>
            <p:ph type="sldImg" idx="2"/>
          </p:nvPr>
        </p:nvSpPr>
        <p:spPr>
          <a:xfrm>
            <a:off x="620713" y="1143000"/>
            <a:ext cx="561657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715E2-1178-46ED-97E5-273242F2A4D5}" type="slidenum">
              <a:rPr lang="pl-PL" smtClean="0"/>
              <a:t>‹#›</a:t>
            </a:fld>
            <a:endParaRPr lang="pl-PL"/>
          </a:p>
        </p:txBody>
      </p:sp>
    </p:spTree>
    <p:extLst>
      <p:ext uri="{BB962C8B-B14F-4D97-AF65-F5344CB8AC3E}">
        <p14:creationId xmlns:p14="http://schemas.microsoft.com/office/powerpoint/2010/main" val="4016604303"/>
      </p:ext>
    </p:extLst>
  </p:cSld>
  <p:clrMap bg1="lt1" tx1="dk1" bg2="lt2" tx2="dk2" accent1="accent1" accent2="accent2" accent3="accent3" accent4="accent4" accent5="accent5" accent6="accent6" hlink="hlink" folHlink="folHlink"/>
  <p:notesStyle>
    <a:lvl1pPr marL="0" algn="l" defTabSz="950336" rtl="0" eaLnBrk="1" latinLnBrk="0" hangingPunct="1">
      <a:defRPr sz="1247" kern="1200">
        <a:solidFill>
          <a:schemeClr val="tx1"/>
        </a:solidFill>
        <a:latin typeface="+mn-lt"/>
        <a:ea typeface="+mn-ea"/>
        <a:cs typeface="+mn-cs"/>
      </a:defRPr>
    </a:lvl1pPr>
    <a:lvl2pPr marL="475168" algn="l" defTabSz="950336" rtl="0" eaLnBrk="1" latinLnBrk="0" hangingPunct="1">
      <a:defRPr sz="1247" kern="1200">
        <a:solidFill>
          <a:schemeClr val="tx1"/>
        </a:solidFill>
        <a:latin typeface="+mn-lt"/>
        <a:ea typeface="+mn-ea"/>
        <a:cs typeface="+mn-cs"/>
      </a:defRPr>
    </a:lvl2pPr>
    <a:lvl3pPr marL="950336" algn="l" defTabSz="950336" rtl="0" eaLnBrk="1" latinLnBrk="0" hangingPunct="1">
      <a:defRPr sz="1247" kern="1200">
        <a:solidFill>
          <a:schemeClr val="tx1"/>
        </a:solidFill>
        <a:latin typeface="+mn-lt"/>
        <a:ea typeface="+mn-ea"/>
        <a:cs typeface="+mn-cs"/>
      </a:defRPr>
    </a:lvl3pPr>
    <a:lvl4pPr marL="1425504" algn="l" defTabSz="950336" rtl="0" eaLnBrk="1" latinLnBrk="0" hangingPunct="1">
      <a:defRPr sz="1247" kern="1200">
        <a:solidFill>
          <a:schemeClr val="tx1"/>
        </a:solidFill>
        <a:latin typeface="+mn-lt"/>
        <a:ea typeface="+mn-ea"/>
        <a:cs typeface="+mn-cs"/>
      </a:defRPr>
    </a:lvl4pPr>
    <a:lvl5pPr marL="1900672" algn="l" defTabSz="950336" rtl="0" eaLnBrk="1" latinLnBrk="0" hangingPunct="1">
      <a:defRPr sz="1247" kern="1200">
        <a:solidFill>
          <a:schemeClr val="tx1"/>
        </a:solidFill>
        <a:latin typeface="+mn-lt"/>
        <a:ea typeface="+mn-ea"/>
        <a:cs typeface="+mn-cs"/>
      </a:defRPr>
    </a:lvl5pPr>
    <a:lvl6pPr marL="2375840" algn="l" defTabSz="950336" rtl="0" eaLnBrk="1" latinLnBrk="0" hangingPunct="1">
      <a:defRPr sz="1247" kern="1200">
        <a:solidFill>
          <a:schemeClr val="tx1"/>
        </a:solidFill>
        <a:latin typeface="+mn-lt"/>
        <a:ea typeface="+mn-ea"/>
        <a:cs typeface="+mn-cs"/>
      </a:defRPr>
    </a:lvl6pPr>
    <a:lvl7pPr marL="2851008" algn="l" defTabSz="950336" rtl="0" eaLnBrk="1" latinLnBrk="0" hangingPunct="1">
      <a:defRPr sz="1247" kern="1200">
        <a:solidFill>
          <a:schemeClr val="tx1"/>
        </a:solidFill>
        <a:latin typeface="+mn-lt"/>
        <a:ea typeface="+mn-ea"/>
        <a:cs typeface="+mn-cs"/>
      </a:defRPr>
    </a:lvl7pPr>
    <a:lvl8pPr marL="3326176" algn="l" defTabSz="950336" rtl="0" eaLnBrk="1" latinLnBrk="0" hangingPunct="1">
      <a:defRPr sz="1247" kern="1200">
        <a:solidFill>
          <a:schemeClr val="tx1"/>
        </a:solidFill>
        <a:latin typeface="+mn-lt"/>
        <a:ea typeface="+mn-ea"/>
        <a:cs typeface="+mn-cs"/>
      </a:defRPr>
    </a:lvl8pPr>
    <a:lvl9pPr marL="3801344" algn="l" defTabSz="950336" rtl="0" eaLnBrk="1" latinLnBrk="0" hangingPunct="1">
      <a:defRPr sz="12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dirty="0">
                <a:solidFill>
                  <a:srgbClr val="000000"/>
                </a:solidFill>
                <a:effectLst/>
                <a:latin typeface="Arial" panose="020B0604020202020204" pitchFamily="34" charset="0"/>
              </a:rPr>
              <a:t>Zreformować się - zostać zreorganizowanym, przekształconym; przekształcić się, zreorganizować się</a:t>
            </a:r>
          </a:p>
          <a:p>
            <a:pPr algn="l"/>
            <a:r>
              <a:rPr lang="pl-PL" dirty="0">
                <a:solidFill>
                  <a:srgbClr val="000000"/>
                </a:solidFill>
                <a:effectLst/>
                <a:latin typeface="Arial" panose="020B0604020202020204" pitchFamily="34" charset="0"/>
              </a:rPr>
              <a:t>ZBP – Związek Banków Polskich</a:t>
            </a:r>
          </a:p>
          <a:p>
            <a:br>
              <a:rPr lang="pl-PL" dirty="0"/>
            </a:br>
            <a:endParaRPr lang="pl-PL" dirty="0"/>
          </a:p>
        </p:txBody>
      </p:sp>
      <p:sp>
        <p:nvSpPr>
          <p:cNvPr id="4" name="Symbol zastępczy numeru slajdu 3"/>
          <p:cNvSpPr>
            <a:spLocks noGrp="1"/>
          </p:cNvSpPr>
          <p:nvPr>
            <p:ph type="sldNum" sz="quarter" idx="5"/>
          </p:nvPr>
        </p:nvSpPr>
        <p:spPr/>
        <p:txBody>
          <a:bodyPr/>
          <a:lstStyle/>
          <a:p>
            <a:fld id="{2ED715E2-1178-46ED-97E5-273242F2A4D5}" type="slidenum">
              <a:rPr lang="pl-PL" smtClean="0"/>
              <a:t>7</a:t>
            </a:fld>
            <a:endParaRPr lang="pl-PL"/>
          </a:p>
        </p:txBody>
      </p:sp>
    </p:spTree>
    <p:extLst>
      <p:ext uri="{BB962C8B-B14F-4D97-AF65-F5344CB8AC3E}">
        <p14:creationId xmlns:p14="http://schemas.microsoft.com/office/powerpoint/2010/main" val="316298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ww. (w/w) – wyżej wymienionych</a:t>
            </a:r>
          </a:p>
        </p:txBody>
      </p:sp>
      <p:sp>
        <p:nvSpPr>
          <p:cNvPr id="4" name="Symbol zastępczy numeru slajdu 3"/>
          <p:cNvSpPr>
            <a:spLocks noGrp="1"/>
          </p:cNvSpPr>
          <p:nvPr>
            <p:ph type="sldNum" sz="quarter" idx="5"/>
          </p:nvPr>
        </p:nvSpPr>
        <p:spPr/>
        <p:txBody>
          <a:bodyPr/>
          <a:lstStyle/>
          <a:p>
            <a:fld id="{2ED715E2-1178-46ED-97E5-273242F2A4D5}" type="slidenum">
              <a:rPr lang="pl-PL" smtClean="0"/>
              <a:t>8</a:t>
            </a:fld>
            <a:endParaRPr lang="pl-PL"/>
          </a:p>
        </p:txBody>
      </p:sp>
    </p:spTree>
    <p:extLst>
      <p:ext uri="{BB962C8B-B14F-4D97-AF65-F5344CB8AC3E}">
        <p14:creationId xmlns:p14="http://schemas.microsoft.com/office/powerpoint/2010/main" val="361329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Tytuł pierwszego filmu : „Co gdyby Polska wprowadziła Euro ?”</a:t>
            </a:r>
          </a:p>
          <a:p>
            <a:pPr marL="0" marR="0" lvl="0" indent="0" algn="l" defTabSz="950336" rtl="0" eaLnBrk="1" fontAlgn="auto" latinLnBrk="0" hangingPunct="1">
              <a:lnSpc>
                <a:spcPct val="100000"/>
              </a:lnSpc>
              <a:spcBef>
                <a:spcPts val="0"/>
              </a:spcBef>
              <a:spcAft>
                <a:spcPts val="0"/>
              </a:spcAft>
              <a:buClrTx/>
              <a:buSzTx/>
              <a:buFontTx/>
              <a:buNone/>
              <a:tabLst/>
              <a:defRPr/>
            </a:pPr>
            <a:r>
              <a:rPr lang="pl-PL" dirty="0"/>
              <a:t>Tytuł drugiego filmu : „</a:t>
            </a:r>
            <a:r>
              <a:rPr lang="pl-PL" b="0" i="0" dirty="0">
                <a:effectLst/>
                <a:latin typeface="Roboto" panose="02000000000000000000" pitchFamily="2" charset="0"/>
              </a:rPr>
              <a:t>Wejście Polski do strefy euro, jakie są korzyści, jakie zagrożenia”</a:t>
            </a:r>
          </a:p>
        </p:txBody>
      </p:sp>
      <p:sp>
        <p:nvSpPr>
          <p:cNvPr id="4" name="Symbol zastępczy numeru slajdu 3"/>
          <p:cNvSpPr>
            <a:spLocks noGrp="1"/>
          </p:cNvSpPr>
          <p:nvPr>
            <p:ph type="sldNum" sz="quarter" idx="5"/>
          </p:nvPr>
        </p:nvSpPr>
        <p:spPr/>
        <p:txBody>
          <a:bodyPr/>
          <a:lstStyle/>
          <a:p>
            <a:fld id="{2ED715E2-1178-46ED-97E5-273242F2A4D5}" type="slidenum">
              <a:rPr lang="pl-PL" smtClean="0"/>
              <a:t>9</a:t>
            </a:fld>
            <a:endParaRPr lang="pl-PL"/>
          </a:p>
        </p:txBody>
      </p:sp>
    </p:spTree>
    <p:extLst>
      <p:ext uri="{BB962C8B-B14F-4D97-AF65-F5344CB8AC3E}">
        <p14:creationId xmlns:p14="http://schemas.microsoft.com/office/powerpoint/2010/main" val="95763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7394" y="1830682"/>
            <a:ext cx="8764049" cy="2147767"/>
          </a:xfrm>
        </p:spPr>
        <p:txBody>
          <a:bodyPr anchor="b">
            <a:noAutofit/>
          </a:bodyPr>
          <a:lstStyle>
            <a:lvl1pPr algn="ctr">
              <a:defRPr sz="737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809017" y="4049692"/>
            <a:ext cx="7160803" cy="1111884"/>
          </a:xfrm>
        </p:spPr>
        <p:txBody>
          <a:bodyPr>
            <a:normAutofit/>
          </a:bodyPr>
          <a:lstStyle>
            <a:lvl1pPr marL="0" indent="0" algn="ctr">
              <a:lnSpc>
                <a:spcPct val="112000"/>
              </a:lnSpc>
              <a:spcBef>
                <a:spcPts val="0"/>
              </a:spcBef>
              <a:spcAft>
                <a:spcPts val="0"/>
              </a:spcAft>
              <a:buNone/>
              <a:defRPr sz="2354"/>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pl-PL"/>
              <a:t>Kliknij, aby edytować styl wzorca podtytułu</a:t>
            </a:r>
            <a:endParaRPr lang="en-US" dirty="0"/>
          </a:p>
        </p:txBody>
      </p:sp>
      <p:sp>
        <p:nvSpPr>
          <p:cNvPr id="4" name="Date Placeholder 3"/>
          <p:cNvSpPr>
            <a:spLocks noGrp="1"/>
          </p:cNvSpPr>
          <p:nvPr>
            <p:ph type="dt" sz="half" idx="10"/>
          </p:nvPr>
        </p:nvSpPr>
        <p:spPr>
          <a:xfrm>
            <a:off x="789129" y="6605758"/>
            <a:ext cx="1685410" cy="414167"/>
          </a:xfrm>
        </p:spPr>
        <p:txBody>
          <a:bodyPr/>
          <a:lstStyle>
            <a:lvl1pPr>
              <a:defRPr baseline="0">
                <a:solidFill>
                  <a:schemeClr val="tx2"/>
                </a:solidFill>
              </a:defRPr>
            </a:lvl1pPr>
          </a:lstStyle>
          <a:p>
            <a:fld id="{397E0307-B85C-446A-8EF0-0407D435D787}" type="datetimeFigureOut">
              <a:rPr lang="en-US" smtClean="0"/>
              <a:t>4/29/2021</a:t>
            </a:fld>
            <a:endParaRPr lang="en-US" dirty="0"/>
          </a:p>
        </p:txBody>
      </p:sp>
      <p:sp>
        <p:nvSpPr>
          <p:cNvPr id="5" name="Footer Placeholder 4"/>
          <p:cNvSpPr>
            <a:spLocks noGrp="1"/>
          </p:cNvSpPr>
          <p:nvPr>
            <p:ph type="ftr" sz="quarter" idx="11"/>
          </p:nvPr>
        </p:nvSpPr>
        <p:spPr>
          <a:xfrm>
            <a:off x="2708547" y="6605758"/>
            <a:ext cx="7361743" cy="414167"/>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0304296" y="6605758"/>
            <a:ext cx="1673197" cy="414167"/>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89129" y="762047"/>
            <a:ext cx="11188365" cy="547598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059340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437680" y="2349725"/>
            <a:ext cx="10063758" cy="365621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572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58895" y="638893"/>
            <a:ext cx="1641200" cy="5367043"/>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437680" y="638893"/>
            <a:ext cx="8573712" cy="536704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249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631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1882" y="1332087"/>
            <a:ext cx="10076096" cy="2920093"/>
          </a:xfrm>
        </p:spPr>
        <p:txBody>
          <a:bodyPr anchor="b">
            <a:normAutofit/>
          </a:bodyPr>
          <a:lstStyle>
            <a:lvl1pPr algn="r">
              <a:defRPr sz="737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801882" y="4315880"/>
            <a:ext cx="10076096" cy="1170319"/>
          </a:xfrm>
        </p:spPr>
        <p:txBody>
          <a:bodyPr/>
          <a:lstStyle>
            <a:lvl1pPr marL="0" indent="0" algn="r">
              <a:lnSpc>
                <a:spcPct val="112000"/>
              </a:lnSpc>
              <a:spcBef>
                <a:spcPts val="0"/>
              </a:spcBef>
              <a:spcAft>
                <a:spcPts val="0"/>
              </a:spcAft>
              <a:buNone/>
              <a:defRPr sz="2457">
                <a:solidFill>
                  <a:schemeClr val="tx2"/>
                </a:solidFill>
              </a:defRPr>
            </a:lvl1pPr>
            <a:lvl2pPr marL="467990" indent="0">
              <a:buNone/>
              <a:defRPr sz="2047">
                <a:solidFill>
                  <a:schemeClr val="tx1">
                    <a:tint val="75000"/>
                  </a:schemeClr>
                </a:solidFill>
              </a:defRPr>
            </a:lvl2pPr>
            <a:lvl3pPr marL="935980" indent="0">
              <a:buNone/>
              <a:defRPr sz="1842">
                <a:solidFill>
                  <a:schemeClr val="tx1">
                    <a:tint val="75000"/>
                  </a:schemeClr>
                </a:solidFill>
              </a:defRPr>
            </a:lvl3pPr>
            <a:lvl4pPr marL="1403970" indent="0">
              <a:buNone/>
              <a:defRPr sz="1638">
                <a:solidFill>
                  <a:schemeClr val="tx1">
                    <a:tint val="75000"/>
                  </a:schemeClr>
                </a:solidFill>
              </a:defRPr>
            </a:lvl4pPr>
            <a:lvl5pPr marL="1871960" indent="0">
              <a:buNone/>
              <a:defRPr sz="1638">
                <a:solidFill>
                  <a:schemeClr val="tx1">
                    <a:tint val="75000"/>
                  </a:schemeClr>
                </a:solidFill>
              </a:defRPr>
            </a:lvl5pPr>
            <a:lvl6pPr marL="2339950" indent="0">
              <a:buNone/>
              <a:defRPr sz="1638">
                <a:solidFill>
                  <a:schemeClr val="tx1">
                    <a:tint val="75000"/>
                  </a:schemeClr>
                </a:solidFill>
              </a:defRPr>
            </a:lvl6pPr>
            <a:lvl7pPr marL="2807940" indent="0">
              <a:buNone/>
              <a:defRPr sz="1638">
                <a:solidFill>
                  <a:schemeClr val="tx1">
                    <a:tint val="75000"/>
                  </a:schemeClr>
                </a:solidFill>
              </a:defRPr>
            </a:lvl7pPr>
            <a:lvl8pPr marL="3275929" indent="0">
              <a:buNone/>
              <a:defRPr sz="1638">
                <a:solidFill>
                  <a:schemeClr val="tx1">
                    <a:tint val="75000"/>
                  </a:schemeClr>
                </a:solidFill>
              </a:defRPr>
            </a:lvl8pPr>
            <a:lvl9pPr marL="3743919" indent="0">
              <a:buNone/>
              <a:defRPr sz="1638">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74507" y="6605758"/>
            <a:ext cx="1700572" cy="414167"/>
          </a:xfrm>
        </p:spPr>
        <p:txBody>
          <a:bodyPr/>
          <a:lstStyle>
            <a:lvl1pPr>
              <a:defRPr>
                <a:solidFill>
                  <a:schemeClr val="tx2"/>
                </a:solidFill>
              </a:defRPr>
            </a:lvl1pPr>
          </a:lstStyle>
          <a:p>
            <a:fld id="{C9A00F7B-89C5-4DF7-A309-6263220147D4}" type="datetimeFigureOut">
              <a:rPr lang="en-US" smtClean="0"/>
              <a:t>4/29/2021</a:t>
            </a:fld>
            <a:endParaRPr lang="en-US" dirty="0"/>
          </a:p>
        </p:txBody>
      </p:sp>
      <p:sp>
        <p:nvSpPr>
          <p:cNvPr id="5" name="Footer Placeholder 4"/>
          <p:cNvSpPr>
            <a:spLocks noGrp="1"/>
          </p:cNvSpPr>
          <p:nvPr>
            <p:ph type="ftr" sz="quarter" idx="11"/>
          </p:nvPr>
        </p:nvSpPr>
        <p:spPr>
          <a:xfrm>
            <a:off x="2708817" y="6605758"/>
            <a:ext cx="7361743" cy="414167"/>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10304296" y="6605758"/>
            <a:ext cx="1673197" cy="414167"/>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544700" y="1725452"/>
            <a:ext cx="3432794" cy="4512577"/>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793433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437680" y="2339974"/>
            <a:ext cx="4662067" cy="366596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839778" y="2339974"/>
            <a:ext cx="4662067" cy="36659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618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37680" y="701992"/>
            <a:ext cx="10063758" cy="1520984"/>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437680" y="2396135"/>
            <a:ext cx="4658082" cy="843365"/>
          </a:xfrm>
        </p:spPr>
        <p:txBody>
          <a:bodyPr anchor="b">
            <a:noAutofit/>
          </a:bodyPr>
          <a:lstStyle>
            <a:lvl1pPr marL="0" indent="0">
              <a:lnSpc>
                <a:spcPct val="84000"/>
              </a:lnSpc>
              <a:spcBef>
                <a:spcPts val="0"/>
              </a:spcBef>
              <a:spcAft>
                <a:spcPts val="0"/>
              </a:spcAft>
              <a:buNone/>
              <a:defRPr sz="3071" b="0" baseline="0">
                <a:solidFill>
                  <a:schemeClr val="tx2"/>
                </a:solidFill>
              </a:defRPr>
            </a:lvl1pPr>
            <a:lvl2pPr marL="467990" indent="0">
              <a:buNone/>
              <a:defRPr sz="2047" b="1"/>
            </a:lvl2pPr>
            <a:lvl3pPr marL="935980" indent="0">
              <a:buNone/>
              <a:defRPr sz="1842" b="1"/>
            </a:lvl3pPr>
            <a:lvl4pPr marL="1403970" indent="0">
              <a:buNone/>
              <a:defRPr sz="1638" b="1"/>
            </a:lvl4pPr>
            <a:lvl5pPr marL="1871960" indent="0">
              <a:buNone/>
              <a:defRPr sz="1638" b="1"/>
            </a:lvl5pPr>
            <a:lvl6pPr marL="2339950" indent="0">
              <a:buNone/>
              <a:defRPr sz="1638" b="1"/>
            </a:lvl6pPr>
            <a:lvl7pPr marL="2807940" indent="0">
              <a:buNone/>
              <a:defRPr sz="1638" b="1"/>
            </a:lvl7pPr>
            <a:lvl8pPr marL="3275929" indent="0">
              <a:buNone/>
              <a:defRPr sz="1638" b="1"/>
            </a:lvl8pPr>
            <a:lvl9pPr marL="3743919" indent="0">
              <a:buNone/>
              <a:defRPr sz="1638" b="1"/>
            </a:lvl9pPr>
          </a:lstStyle>
          <a:p>
            <a:pPr lvl="0"/>
            <a:r>
              <a:rPr lang="pl-PL"/>
              <a:t>Kliknij, aby edytować style wzorca tekstu</a:t>
            </a:r>
          </a:p>
        </p:txBody>
      </p:sp>
      <p:sp>
        <p:nvSpPr>
          <p:cNvPr id="4" name="Content Placeholder 3"/>
          <p:cNvSpPr>
            <a:spLocks noGrp="1"/>
          </p:cNvSpPr>
          <p:nvPr>
            <p:ph sz="half" idx="2"/>
          </p:nvPr>
        </p:nvSpPr>
        <p:spPr>
          <a:xfrm>
            <a:off x="1437680" y="3383247"/>
            <a:ext cx="4658082" cy="262268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839370" y="2396135"/>
            <a:ext cx="4658082" cy="843365"/>
          </a:xfrm>
        </p:spPr>
        <p:txBody>
          <a:bodyPr anchor="b">
            <a:noAutofit/>
          </a:bodyPr>
          <a:lstStyle>
            <a:lvl1pPr marL="0" indent="0">
              <a:lnSpc>
                <a:spcPct val="84000"/>
              </a:lnSpc>
              <a:spcBef>
                <a:spcPts val="0"/>
              </a:spcBef>
              <a:spcAft>
                <a:spcPts val="0"/>
              </a:spcAft>
              <a:buNone/>
              <a:defRPr sz="3071" b="0" baseline="0">
                <a:solidFill>
                  <a:schemeClr val="tx2"/>
                </a:solidFill>
              </a:defRPr>
            </a:lvl1pPr>
            <a:lvl2pPr marL="467990" indent="0">
              <a:buNone/>
              <a:defRPr sz="2047" b="1"/>
            </a:lvl2pPr>
            <a:lvl3pPr marL="935980" indent="0">
              <a:buNone/>
              <a:defRPr sz="1842" b="1"/>
            </a:lvl3pPr>
            <a:lvl4pPr marL="1403970" indent="0">
              <a:buNone/>
              <a:defRPr sz="1638" b="1"/>
            </a:lvl4pPr>
            <a:lvl5pPr marL="1871960" indent="0">
              <a:buNone/>
              <a:defRPr sz="1638" b="1"/>
            </a:lvl5pPr>
            <a:lvl6pPr marL="2339950" indent="0">
              <a:buNone/>
              <a:defRPr sz="1638" b="1"/>
            </a:lvl6pPr>
            <a:lvl7pPr marL="2807940" indent="0">
              <a:buNone/>
              <a:defRPr sz="1638" b="1"/>
            </a:lvl7pPr>
            <a:lvl8pPr marL="3275929" indent="0">
              <a:buNone/>
              <a:defRPr sz="1638" b="1"/>
            </a:lvl8pPr>
            <a:lvl9pPr marL="3743919" indent="0">
              <a:buNone/>
              <a:defRPr sz="1638" b="1"/>
            </a:lvl9pPr>
          </a:lstStyle>
          <a:p>
            <a:pPr lvl="0"/>
            <a:r>
              <a:rPr lang="pl-PL"/>
              <a:t>Kliknij, aby edytować style wzorca tekstu</a:t>
            </a:r>
          </a:p>
        </p:txBody>
      </p:sp>
      <p:sp>
        <p:nvSpPr>
          <p:cNvPr id="6" name="Content Placeholder 5"/>
          <p:cNvSpPr>
            <a:spLocks noGrp="1"/>
          </p:cNvSpPr>
          <p:nvPr>
            <p:ph sz="quarter" idx="4"/>
          </p:nvPr>
        </p:nvSpPr>
        <p:spPr>
          <a:xfrm>
            <a:off x="6839370" y="3383247"/>
            <a:ext cx="4658082" cy="262268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034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54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450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85"/>
            <a:ext cx="5559028" cy="701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8776" y="701993"/>
            <a:ext cx="4041477" cy="2208834"/>
          </a:xfrm>
        </p:spPr>
        <p:txBody>
          <a:bodyPr anchor="t">
            <a:noAutofit/>
          </a:bodyPr>
          <a:lstStyle>
            <a:lvl1pPr>
              <a:lnSpc>
                <a:spcPct val="84000"/>
              </a:lnSpc>
              <a:defRPr sz="4913"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557417" y="701994"/>
            <a:ext cx="5463183" cy="5297443"/>
          </a:xfrm>
        </p:spPr>
        <p:txBody>
          <a:bodyPr/>
          <a:lstStyle>
            <a:lvl1pPr>
              <a:defRPr sz="2047"/>
            </a:lvl1pPr>
            <a:lvl2pPr>
              <a:defRPr sz="2047"/>
            </a:lvl2pPr>
            <a:lvl3pPr>
              <a:defRPr sz="1842"/>
            </a:lvl3pPr>
            <a:lvl4pPr>
              <a:defRPr sz="1842"/>
            </a:lvl4pPr>
            <a:lvl5pPr>
              <a:defRPr sz="1638"/>
            </a:lvl5pPr>
            <a:lvl6pPr>
              <a:defRPr sz="1638"/>
            </a:lvl6pPr>
            <a:lvl7pPr>
              <a:defRPr sz="1638"/>
            </a:lvl7pPr>
            <a:lvl8pPr>
              <a:defRPr sz="1638"/>
            </a:lvl8pPr>
            <a:lvl9pPr>
              <a:defRPr sz="1638"/>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58776" y="2923786"/>
            <a:ext cx="4041477" cy="3082150"/>
          </a:xfrm>
        </p:spPr>
        <p:txBody>
          <a:bodyPr/>
          <a:lstStyle>
            <a:lvl1pPr marL="0" indent="0">
              <a:lnSpc>
                <a:spcPct val="113000"/>
              </a:lnSpc>
              <a:spcBef>
                <a:spcPts val="0"/>
              </a:spcBef>
              <a:spcAft>
                <a:spcPts val="1535"/>
              </a:spcAft>
              <a:buNone/>
              <a:defRPr sz="1638"/>
            </a:lvl1pPr>
            <a:lvl2pPr marL="467990" indent="0">
              <a:buNone/>
              <a:defRPr sz="1433"/>
            </a:lvl2pPr>
            <a:lvl3pPr marL="935980" indent="0">
              <a:buNone/>
              <a:defRPr sz="1228"/>
            </a:lvl3pPr>
            <a:lvl4pPr marL="1403970" indent="0">
              <a:buNone/>
              <a:defRPr sz="1024"/>
            </a:lvl4pPr>
            <a:lvl5pPr marL="1871960" indent="0">
              <a:buNone/>
              <a:defRPr sz="1024"/>
            </a:lvl5pPr>
            <a:lvl6pPr marL="2339950" indent="0">
              <a:buNone/>
              <a:defRPr sz="1024"/>
            </a:lvl6pPr>
            <a:lvl7pPr marL="2807940" indent="0">
              <a:buNone/>
              <a:defRPr sz="1024"/>
            </a:lvl7pPr>
            <a:lvl8pPr marL="3275929" indent="0">
              <a:buNone/>
              <a:defRPr sz="1024"/>
            </a:lvl8pPr>
            <a:lvl9pPr marL="3743919" indent="0">
              <a:buNone/>
              <a:defRPr sz="1024"/>
            </a:lvl9pPr>
          </a:lstStyle>
          <a:p>
            <a:pPr lvl="0"/>
            <a:r>
              <a:rPr lang="pl-PL"/>
              <a:t>Kliknij, aby edytować style wzorca tekstu</a:t>
            </a:r>
          </a:p>
        </p:txBody>
      </p:sp>
      <p:sp>
        <p:nvSpPr>
          <p:cNvPr id="5" name="Date Placeholder 4"/>
          <p:cNvSpPr>
            <a:spLocks noGrp="1"/>
          </p:cNvSpPr>
          <p:nvPr>
            <p:ph type="dt" sz="half" idx="10"/>
          </p:nvPr>
        </p:nvSpPr>
        <p:spPr>
          <a:xfrm>
            <a:off x="758775" y="6605758"/>
            <a:ext cx="1262605" cy="414167"/>
          </a:xfrm>
        </p:spPr>
        <p:txBody>
          <a:bodyPr/>
          <a:lstStyle>
            <a:lvl1pPr>
              <a:defRPr>
                <a:solidFill>
                  <a:schemeClr val="tx2"/>
                </a:solidFill>
              </a:defRPr>
            </a:lvl1pPr>
          </a:lstStyle>
          <a:p>
            <a:fld id="{3CDCB01F-D966-4C62-B900-0BE008A90C98}" type="datetimeFigureOut">
              <a:rPr lang="en-US" smtClean="0"/>
              <a:t>4/29/2021</a:t>
            </a:fld>
            <a:endParaRPr lang="en-US" dirty="0"/>
          </a:p>
        </p:txBody>
      </p:sp>
      <p:sp>
        <p:nvSpPr>
          <p:cNvPr id="6" name="Footer Placeholder 5"/>
          <p:cNvSpPr>
            <a:spLocks noGrp="1"/>
          </p:cNvSpPr>
          <p:nvPr>
            <p:ph type="ftr" sz="quarter" idx="11"/>
          </p:nvPr>
        </p:nvSpPr>
        <p:spPr>
          <a:xfrm>
            <a:off x="2312221" y="6605758"/>
            <a:ext cx="2488032" cy="414167"/>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359281" y="6605758"/>
            <a:ext cx="1673197" cy="414167"/>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559028" y="385"/>
            <a:ext cx="239613" cy="7019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577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85"/>
            <a:ext cx="5559028" cy="7019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8776" y="701993"/>
            <a:ext cx="4041477" cy="2208834"/>
          </a:xfrm>
        </p:spPr>
        <p:txBody>
          <a:bodyPr anchor="t">
            <a:normAutofit/>
          </a:bodyPr>
          <a:lstStyle>
            <a:lvl1pPr>
              <a:lnSpc>
                <a:spcPct val="84000"/>
              </a:lnSpc>
              <a:defRPr sz="4913"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798641" y="1"/>
            <a:ext cx="6980734" cy="7019924"/>
          </a:xfrm>
        </p:spPr>
        <p:txBody>
          <a:bodyPr anchor="t">
            <a:normAutofit/>
          </a:bodyPr>
          <a:lstStyle>
            <a:lvl1pPr marL="0" indent="0">
              <a:buNone/>
              <a:defRPr sz="2047"/>
            </a:lvl1pPr>
            <a:lvl2pPr marL="467990" indent="0">
              <a:buNone/>
              <a:defRPr sz="2047"/>
            </a:lvl2pPr>
            <a:lvl3pPr marL="935980" indent="0">
              <a:buNone/>
              <a:defRPr sz="2047"/>
            </a:lvl3pPr>
            <a:lvl4pPr marL="1403970" indent="0">
              <a:buNone/>
              <a:defRPr sz="2047"/>
            </a:lvl4pPr>
            <a:lvl5pPr marL="1871960" indent="0">
              <a:buNone/>
              <a:defRPr sz="2047"/>
            </a:lvl5pPr>
            <a:lvl6pPr marL="2339950" indent="0">
              <a:buNone/>
              <a:defRPr sz="2047"/>
            </a:lvl6pPr>
            <a:lvl7pPr marL="2807940" indent="0">
              <a:buNone/>
              <a:defRPr sz="2047"/>
            </a:lvl7pPr>
            <a:lvl8pPr marL="3275929" indent="0">
              <a:buNone/>
              <a:defRPr sz="2047"/>
            </a:lvl8pPr>
            <a:lvl9pPr marL="3743919" indent="0">
              <a:buNone/>
              <a:defRPr sz="2047"/>
            </a:lvl9pPr>
          </a:lstStyle>
          <a:p>
            <a:r>
              <a:rPr lang="pl-PL"/>
              <a:t>Kliknij ikonę, aby dodać obraz</a:t>
            </a:r>
            <a:endParaRPr lang="en-US" dirty="0"/>
          </a:p>
        </p:txBody>
      </p:sp>
      <p:sp>
        <p:nvSpPr>
          <p:cNvPr id="4" name="Text Placeholder 3"/>
          <p:cNvSpPr>
            <a:spLocks noGrp="1"/>
          </p:cNvSpPr>
          <p:nvPr>
            <p:ph type="body" sz="half" idx="2"/>
          </p:nvPr>
        </p:nvSpPr>
        <p:spPr>
          <a:xfrm>
            <a:off x="758776" y="2923401"/>
            <a:ext cx="4041477" cy="3082535"/>
          </a:xfrm>
        </p:spPr>
        <p:txBody>
          <a:bodyPr/>
          <a:lstStyle>
            <a:lvl1pPr marL="0" indent="0">
              <a:lnSpc>
                <a:spcPct val="113000"/>
              </a:lnSpc>
              <a:spcBef>
                <a:spcPts val="0"/>
              </a:spcBef>
              <a:spcAft>
                <a:spcPts val="1535"/>
              </a:spcAft>
              <a:buNone/>
              <a:defRPr sz="1638"/>
            </a:lvl1pPr>
            <a:lvl2pPr marL="467990" indent="0">
              <a:buNone/>
              <a:defRPr sz="1433"/>
            </a:lvl2pPr>
            <a:lvl3pPr marL="935980" indent="0">
              <a:buNone/>
              <a:defRPr sz="1228"/>
            </a:lvl3pPr>
            <a:lvl4pPr marL="1403970" indent="0">
              <a:buNone/>
              <a:defRPr sz="1024"/>
            </a:lvl4pPr>
            <a:lvl5pPr marL="1871960" indent="0">
              <a:buNone/>
              <a:defRPr sz="1024"/>
            </a:lvl5pPr>
            <a:lvl6pPr marL="2339950" indent="0">
              <a:buNone/>
              <a:defRPr sz="1024"/>
            </a:lvl6pPr>
            <a:lvl7pPr marL="2807940" indent="0">
              <a:buNone/>
              <a:defRPr sz="1024"/>
            </a:lvl7pPr>
            <a:lvl8pPr marL="3275929" indent="0">
              <a:buNone/>
              <a:defRPr sz="1024"/>
            </a:lvl8pPr>
            <a:lvl9pPr marL="3743919" indent="0">
              <a:buNone/>
              <a:defRPr sz="1024"/>
            </a:lvl9pPr>
          </a:lstStyle>
          <a:p>
            <a:pPr lvl="0"/>
            <a:r>
              <a:rPr lang="pl-PL"/>
              <a:t>Kliknij, aby edytować style wzorca tekstu</a:t>
            </a:r>
          </a:p>
        </p:txBody>
      </p:sp>
      <p:sp>
        <p:nvSpPr>
          <p:cNvPr id="5" name="Date Placeholder 4"/>
          <p:cNvSpPr>
            <a:spLocks noGrp="1"/>
          </p:cNvSpPr>
          <p:nvPr>
            <p:ph type="dt" sz="half" idx="10"/>
          </p:nvPr>
        </p:nvSpPr>
        <p:spPr>
          <a:xfrm>
            <a:off x="758775" y="6605758"/>
            <a:ext cx="1262605" cy="414167"/>
          </a:xfrm>
        </p:spPr>
        <p:txBody>
          <a:bodyPr/>
          <a:lstStyle>
            <a:lvl1pPr>
              <a:defRPr>
                <a:solidFill>
                  <a:schemeClr val="tx2"/>
                </a:solidFill>
              </a:defRPr>
            </a:lvl1pPr>
          </a:lstStyle>
          <a:p>
            <a:fld id="{5E73A0EA-7DC7-4964-BB97-B173EF3B859A}" type="datetimeFigureOut">
              <a:rPr lang="en-US" smtClean="0"/>
              <a:t>4/29/2021</a:t>
            </a:fld>
            <a:endParaRPr lang="en-US" dirty="0"/>
          </a:p>
        </p:txBody>
      </p:sp>
      <p:sp>
        <p:nvSpPr>
          <p:cNvPr id="6" name="Footer Placeholder 5"/>
          <p:cNvSpPr>
            <a:spLocks noGrp="1"/>
          </p:cNvSpPr>
          <p:nvPr>
            <p:ph type="ftr" sz="quarter" idx="11"/>
          </p:nvPr>
        </p:nvSpPr>
        <p:spPr>
          <a:xfrm>
            <a:off x="2312221" y="6605758"/>
            <a:ext cx="2488032" cy="414167"/>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359281" y="6605758"/>
            <a:ext cx="1673197" cy="414167"/>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559028" y="385"/>
            <a:ext cx="239613" cy="7019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072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7680" y="701992"/>
            <a:ext cx="10063758" cy="1520984"/>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37680" y="2339975"/>
            <a:ext cx="10063758" cy="366596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457647" y="6605758"/>
            <a:ext cx="1262605" cy="414167"/>
          </a:xfrm>
          <a:prstGeom prst="rect">
            <a:avLst/>
          </a:prstGeom>
        </p:spPr>
        <p:txBody>
          <a:bodyPr vert="horz" lIns="91440" tIns="45720" rIns="91440" bIns="45720" rtlCol="0" anchor="ctr"/>
          <a:lstStyle>
            <a:lvl1pPr algn="l">
              <a:defRPr sz="1228" baseline="0">
                <a:solidFill>
                  <a:schemeClr val="tx2"/>
                </a:solidFill>
              </a:defRPr>
            </a:lvl1pPr>
          </a:lstStyle>
          <a:p>
            <a:fld id="{30EF52CC-F3D9-41D4-BCE4-C208E61A3F31}" type="datetimeFigureOut">
              <a:rPr lang="en-US" smtClean="0"/>
              <a:t>4/29/2021</a:t>
            </a:fld>
            <a:endParaRPr lang="en-US" dirty="0"/>
          </a:p>
        </p:txBody>
      </p:sp>
      <p:sp>
        <p:nvSpPr>
          <p:cNvPr id="5" name="Footer Placeholder 4"/>
          <p:cNvSpPr>
            <a:spLocks noGrp="1"/>
          </p:cNvSpPr>
          <p:nvPr>
            <p:ph type="ftr" sz="quarter" idx="3"/>
          </p:nvPr>
        </p:nvSpPr>
        <p:spPr>
          <a:xfrm>
            <a:off x="3032968" y="6605758"/>
            <a:ext cx="6583422" cy="414167"/>
          </a:xfrm>
          <a:prstGeom prst="rect">
            <a:avLst/>
          </a:prstGeom>
        </p:spPr>
        <p:txBody>
          <a:bodyPr vert="horz" lIns="91440" tIns="45720" rIns="91440" bIns="45720" rtlCol="0" anchor="ctr"/>
          <a:lstStyle>
            <a:lvl1pPr algn="l">
              <a:defRPr sz="1228"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929105" y="6605758"/>
            <a:ext cx="1673197" cy="414167"/>
          </a:xfrm>
          <a:prstGeom prst="rect">
            <a:avLst/>
          </a:prstGeom>
        </p:spPr>
        <p:txBody>
          <a:bodyPr vert="horz" lIns="91440" tIns="45720" rIns="91440" bIns="45720" rtlCol="0" anchor="ctr"/>
          <a:lstStyle>
            <a:lvl1pPr algn="r">
              <a:defRPr sz="1228"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501128" y="385"/>
            <a:ext cx="239613" cy="7019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15703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35980" rtl="0" eaLnBrk="1" latinLnBrk="0" hangingPunct="1">
        <a:lnSpc>
          <a:spcPct val="89000"/>
        </a:lnSpc>
        <a:spcBef>
          <a:spcPct val="0"/>
        </a:spcBef>
        <a:buNone/>
        <a:defRPr sz="4504" kern="1200" baseline="0">
          <a:solidFill>
            <a:schemeClr val="tx2"/>
          </a:solidFill>
          <a:latin typeface="+mj-lt"/>
          <a:ea typeface="+mj-ea"/>
          <a:cs typeface="+mj-cs"/>
        </a:defRPr>
      </a:lvl1pPr>
    </p:titleStyle>
    <p:bodyStyle>
      <a:lvl1pPr marL="393112" indent="-393112" algn="l" defTabSz="935980" rtl="0" eaLnBrk="1" latinLnBrk="0" hangingPunct="1">
        <a:lnSpc>
          <a:spcPct val="94000"/>
        </a:lnSpc>
        <a:spcBef>
          <a:spcPts val="1024"/>
        </a:spcBef>
        <a:spcAft>
          <a:spcPts val="205"/>
        </a:spcAft>
        <a:buFont typeface="Franklin Gothic Book" panose="020B0503020102020204" pitchFamily="34" charset="0"/>
        <a:buChar char="■"/>
        <a:defRPr sz="2047" kern="1200" baseline="0">
          <a:solidFill>
            <a:schemeClr val="tx2"/>
          </a:solidFill>
          <a:latin typeface="+mn-lt"/>
          <a:ea typeface="+mn-ea"/>
          <a:cs typeface="+mn-cs"/>
        </a:defRPr>
      </a:lvl1pPr>
      <a:lvl2pPr marL="935980" indent="-393112" algn="l" defTabSz="935980" rtl="0" eaLnBrk="1" latinLnBrk="0" hangingPunct="1">
        <a:lnSpc>
          <a:spcPct val="94000"/>
        </a:lnSpc>
        <a:spcBef>
          <a:spcPts val="512"/>
        </a:spcBef>
        <a:spcAft>
          <a:spcPts val="205"/>
        </a:spcAft>
        <a:buFont typeface="Franklin Gothic Book" panose="020B0503020102020204" pitchFamily="34" charset="0"/>
        <a:buChar char="–"/>
        <a:defRPr sz="2047" i="1" kern="1200" baseline="0">
          <a:solidFill>
            <a:schemeClr val="tx2"/>
          </a:solidFill>
          <a:latin typeface="+mn-lt"/>
          <a:ea typeface="+mn-ea"/>
          <a:cs typeface="+mn-cs"/>
        </a:defRPr>
      </a:lvl2pPr>
      <a:lvl3pPr marL="1403970" indent="-393112" algn="l" defTabSz="935980" rtl="0" eaLnBrk="1" latinLnBrk="0" hangingPunct="1">
        <a:lnSpc>
          <a:spcPct val="94000"/>
        </a:lnSpc>
        <a:spcBef>
          <a:spcPts val="512"/>
        </a:spcBef>
        <a:spcAft>
          <a:spcPts val="205"/>
        </a:spcAft>
        <a:buFont typeface="Franklin Gothic Book" panose="020B0503020102020204" pitchFamily="34" charset="0"/>
        <a:buChar char="■"/>
        <a:defRPr sz="1842" kern="1200" baseline="0">
          <a:solidFill>
            <a:schemeClr val="tx2"/>
          </a:solidFill>
          <a:latin typeface="+mn-lt"/>
          <a:ea typeface="+mn-ea"/>
          <a:cs typeface="+mn-cs"/>
        </a:defRPr>
      </a:lvl3pPr>
      <a:lvl4pPr marL="1871960" indent="-393112" algn="l" defTabSz="935980" rtl="0" eaLnBrk="1" latinLnBrk="0" hangingPunct="1">
        <a:lnSpc>
          <a:spcPct val="94000"/>
        </a:lnSpc>
        <a:spcBef>
          <a:spcPts val="512"/>
        </a:spcBef>
        <a:spcAft>
          <a:spcPts val="205"/>
        </a:spcAft>
        <a:buFont typeface="Franklin Gothic Book" panose="020B0503020102020204" pitchFamily="34" charset="0"/>
        <a:buChar char="–"/>
        <a:defRPr sz="1842" i="1" kern="1200" baseline="0">
          <a:solidFill>
            <a:schemeClr val="tx2"/>
          </a:solidFill>
          <a:latin typeface="+mn-lt"/>
          <a:ea typeface="+mn-ea"/>
          <a:cs typeface="+mn-cs"/>
        </a:defRPr>
      </a:lvl4pPr>
      <a:lvl5pPr marL="2339950" indent="-393112" algn="l" defTabSz="935980" rtl="0" eaLnBrk="1" latinLnBrk="0" hangingPunct="1">
        <a:lnSpc>
          <a:spcPct val="94000"/>
        </a:lnSpc>
        <a:spcBef>
          <a:spcPts val="512"/>
        </a:spcBef>
        <a:spcAft>
          <a:spcPts val="205"/>
        </a:spcAft>
        <a:buFont typeface="Franklin Gothic Book" panose="020B0503020102020204" pitchFamily="34" charset="0"/>
        <a:buChar char="■"/>
        <a:defRPr sz="1638" kern="1200" baseline="0">
          <a:solidFill>
            <a:schemeClr val="tx2"/>
          </a:solidFill>
          <a:latin typeface="+mn-lt"/>
          <a:ea typeface="+mn-ea"/>
          <a:cs typeface="+mn-cs"/>
        </a:defRPr>
      </a:lvl5pPr>
      <a:lvl6pPr marL="2807940" indent="-393112" algn="l" defTabSz="935980" rtl="0" eaLnBrk="1" latinLnBrk="0" hangingPunct="1">
        <a:lnSpc>
          <a:spcPct val="94000"/>
        </a:lnSpc>
        <a:spcBef>
          <a:spcPts val="512"/>
        </a:spcBef>
        <a:spcAft>
          <a:spcPts val="205"/>
        </a:spcAft>
        <a:buFont typeface="Franklin Gothic Book" panose="020B0503020102020204" pitchFamily="34" charset="0"/>
        <a:buChar char="–"/>
        <a:defRPr sz="1638" i="1" kern="1200" baseline="0">
          <a:solidFill>
            <a:schemeClr val="tx2"/>
          </a:solidFill>
          <a:latin typeface="+mn-lt"/>
          <a:ea typeface="+mn-ea"/>
          <a:cs typeface="+mn-cs"/>
        </a:defRPr>
      </a:lvl6pPr>
      <a:lvl7pPr marL="3275929" indent="-393112" algn="l" defTabSz="935980" rtl="0" eaLnBrk="1" latinLnBrk="0" hangingPunct="1">
        <a:lnSpc>
          <a:spcPct val="94000"/>
        </a:lnSpc>
        <a:spcBef>
          <a:spcPts val="512"/>
        </a:spcBef>
        <a:spcAft>
          <a:spcPts val="205"/>
        </a:spcAft>
        <a:buFont typeface="Franklin Gothic Book" panose="020B0503020102020204" pitchFamily="34" charset="0"/>
        <a:buChar char="■"/>
        <a:defRPr sz="1433" kern="1200" baseline="0">
          <a:solidFill>
            <a:schemeClr val="tx2"/>
          </a:solidFill>
          <a:latin typeface="+mn-lt"/>
          <a:ea typeface="+mn-ea"/>
          <a:cs typeface="+mn-cs"/>
        </a:defRPr>
      </a:lvl7pPr>
      <a:lvl8pPr marL="3743919" indent="-393112" algn="l" defTabSz="935980" rtl="0" eaLnBrk="1" latinLnBrk="0" hangingPunct="1">
        <a:lnSpc>
          <a:spcPct val="94000"/>
        </a:lnSpc>
        <a:spcBef>
          <a:spcPts val="512"/>
        </a:spcBef>
        <a:spcAft>
          <a:spcPts val="205"/>
        </a:spcAft>
        <a:buFont typeface="Franklin Gothic Book" panose="020B0503020102020204" pitchFamily="34" charset="0"/>
        <a:buChar char="–"/>
        <a:defRPr sz="1433" i="1" kern="1200" baseline="0">
          <a:solidFill>
            <a:schemeClr val="tx2"/>
          </a:solidFill>
          <a:latin typeface="+mn-lt"/>
          <a:ea typeface="+mn-ea"/>
          <a:cs typeface="+mn-cs"/>
        </a:defRPr>
      </a:lvl8pPr>
      <a:lvl9pPr marL="4211909" indent="-393112" algn="l" defTabSz="935980" rtl="0" eaLnBrk="1" latinLnBrk="0" hangingPunct="1">
        <a:lnSpc>
          <a:spcPct val="94000"/>
        </a:lnSpc>
        <a:spcBef>
          <a:spcPts val="512"/>
        </a:spcBef>
        <a:spcAft>
          <a:spcPts val="205"/>
        </a:spcAft>
        <a:buFont typeface="Franklin Gothic Book" panose="020B0503020102020204" pitchFamily="34" charset="0"/>
        <a:buChar char="■"/>
        <a:defRPr sz="1433" kern="1200" baseline="0">
          <a:solidFill>
            <a:schemeClr val="tx2"/>
          </a:solidFill>
          <a:latin typeface="+mn-lt"/>
          <a:ea typeface="+mn-ea"/>
          <a:cs typeface="+mn-cs"/>
        </a:defRPr>
      </a:lvl9pPr>
    </p:bodyStyle>
    <p:otherStyle>
      <a:defPPr>
        <a:defRPr lang="en-US"/>
      </a:defPPr>
      <a:lvl1pPr marL="0" algn="l" defTabSz="935980" rtl="0" eaLnBrk="1" latinLnBrk="0" hangingPunct="1">
        <a:defRPr sz="1842" kern="1200">
          <a:solidFill>
            <a:schemeClr val="tx1"/>
          </a:solidFill>
          <a:latin typeface="+mn-lt"/>
          <a:ea typeface="+mn-ea"/>
          <a:cs typeface="+mn-cs"/>
        </a:defRPr>
      </a:lvl1pPr>
      <a:lvl2pPr marL="467990" algn="l" defTabSz="935980" rtl="0" eaLnBrk="1" latinLnBrk="0" hangingPunct="1">
        <a:defRPr sz="1842" kern="1200">
          <a:solidFill>
            <a:schemeClr val="tx1"/>
          </a:solidFill>
          <a:latin typeface="+mn-lt"/>
          <a:ea typeface="+mn-ea"/>
          <a:cs typeface="+mn-cs"/>
        </a:defRPr>
      </a:lvl2pPr>
      <a:lvl3pPr marL="935980" algn="l" defTabSz="935980" rtl="0" eaLnBrk="1" latinLnBrk="0" hangingPunct="1">
        <a:defRPr sz="1842" kern="1200">
          <a:solidFill>
            <a:schemeClr val="tx1"/>
          </a:solidFill>
          <a:latin typeface="+mn-lt"/>
          <a:ea typeface="+mn-ea"/>
          <a:cs typeface="+mn-cs"/>
        </a:defRPr>
      </a:lvl3pPr>
      <a:lvl4pPr marL="1403970" algn="l" defTabSz="935980" rtl="0" eaLnBrk="1" latinLnBrk="0" hangingPunct="1">
        <a:defRPr sz="1842" kern="1200">
          <a:solidFill>
            <a:schemeClr val="tx1"/>
          </a:solidFill>
          <a:latin typeface="+mn-lt"/>
          <a:ea typeface="+mn-ea"/>
          <a:cs typeface="+mn-cs"/>
        </a:defRPr>
      </a:lvl4pPr>
      <a:lvl5pPr marL="1871960" algn="l" defTabSz="935980" rtl="0" eaLnBrk="1" latinLnBrk="0" hangingPunct="1">
        <a:defRPr sz="1842" kern="1200">
          <a:solidFill>
            <a:schemeClr val="tx1"/>
          </a:solidFill>
          <a:latin typeface="+mn-lt"/>
          <a:ea typeface="+mn-ea"/>
          <a:cs typeface="+mn-cs"/>
        </a:defRPr>
      </a:lvl5pPr>
      <a:lvl6pPr marL="2339950" algn="l" defTabSz="935980" rtl="0" eaLnBrk="1" latinLnBrk="0" hangingPunct="1">
        <a:defRPr sz="1842" kern="1200">
          <a:solidFill>
            <a:schemeClr val="tx1"/>
          </a:solidFill>
          <a:latin typeface="+mn-lt"/>
          <a:ea typeface="+mn-ea"/>
          <a:cs typeface="+mn-cs"/>
        </a:defRPr>
      </a:lvl6pPr>
      <a:lvl7pPr marL="2807940" algn="l" defTabSz="935980" rtl="0" eaLnBrk="1" latinLnBrk="0" hangingPunct="1">
        <a:defRPr sz="1842" kern="1200">
          <a:solidFill>
            <a:schemeClr val="tx1"/>
          </a:solidFill>
          <a:latin typeface="+mn-lt"/>
          <a:ea typeface="+mn-ea"/>
          <a:cs typeface="+mn-cs"/>
        </a:defRPr>
      </a:lvl7pPr>
      <a:lvl8pPr marL="3275929" algn="l" defTabSz="935980" rtl="0" eaLnBrk="1" latinLnBrk="0" hangingPunct="1">
        <a:defRPr sz="1842" kern="1200">
          <a:solidFill>
            <a:schemeClr val="tx1"/>
          </a:solidFill>
          <a:latin typeface="+mn-lt"/>
          <a:ea typeface="+mn-ea"/>
          <a:cs typeface="+mn-cs"/>
        </a:defRPr>
      </a:lvl8pPr>
      <a:lvl9pPr marL="3743919" algn="l" defTabSz="935980" rtl="0" eaLnBrk="1" latinLnBrk="0" hangingPunct="1">
        <a:defRPr sz="1842"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guide id="12" orient="horz" pos="1400" userDrawn="1">
          <p15:clr>
            <a:srgbClr val="F26B43"/>
          </p15:clr>
        </p15:guide>
        <p15:guide id="13" orient="horz" pos="1474" userDrawn="1">
          <p15:clr>
            <a:srgbClr val="F26B43"/>
          </p15:clr>
        </p15:guide>
        <p15:guide id="14" orient="horz" pos="3783" userDrawn="1">
          <p15:clr>
            <a:srgbClr val="F26B43"/>
          </p15:clr>
        </p15:guide>
        <p15:guide id="15" orient="horz" pos="442" userDrawn="1">
          <p15:clr>
            <a:srgbClr val="F26B43"/>
          </p15:clr>
        </p15:guide>
        <p15:guide id="16" orient="horz" pos="1548" userDrawn="1">
          <p15:clr>
            <a:srgbClr val="F26B43"/>
          </p15:clr>
        </p15:guide>
        <p15:guide id="17" pos="7245" userDrawn="1">
          <p15:clr>
            <a:srgbClr val="F26B43"/>
          </p15:clr>
        </p15:guide>
        <p15:guide id="18" pos="981" userDrawn="1">
          <p15:clr>
            <a:srgbClr val="F26B43"/>
          </p15:clr>
        </p15:guide>
        <p15:guide id="19" pos="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l.wikipedia.org/wiki/Eur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llezionieuro.altervista.org/blog/italia-5-euro-commemorativo-dedicato-al-60-anniversario-della-fiat-500-2017/"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gRYN2In47hA?feature=oembed" TargetMode="External"/><Relationship Id="rId1" Type="http://schemas.openxmlformats.org/officeDocument/2006/relationships/video" Target="https://www.youtube.com/embed/irCzPWQNZ2k?feature=oembed"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B53A81-ABFA-4A58-84D1-93708F02FE3A}"/>
              </a:ext>
            </a:extLst>
          </p:cNvPr>
          <p:cNvSpPr>
            <a:spLocks noGrp="1"/>
          </p:cNvSpPr>
          <p:nvPr>
            <p:ph type="ctrTitle"/>
          </p:nvPr>
        </p:nvSpPr>
        <p:spPr>
          <a:xfrm>
            <a:off x="1724922" y="1406179"/>
            <a:ext cx="8945217" cy="1881808"/>
          </a:xfrm>
        </p:spPr>
        <p:txBody>
          <a:bodyPr>
            <a:normAutofit fontScale="90000"/>
          </a:bodyPr>
          <a:lstStyle/>
          <a:p>
            <a:pPr algn="ctr"/>
            <a:r>
              <a:rPr lang="pl-PL" dirty="0"/>
              <a:t>Dlaczego nie warto wprowadzać Euro ?</a:t>
            </a:r>
          </a:p>
        </p:txBody>
      </p:sp>
      <p:sp>
        <p:nvSpPr>
          <p:cNvPr id="3" name="Podtytuł 2">
            <a:extLst>
              <a:ext uri="{FF2B5EF4-FFF2-40B4-BE49-F238E27FC236}">
                <a16:creationId xmlns:a16="http://schemas.microsoft.com/office/drawing/2014/main" id="{8DA7A951-4ACE-424B-A02E-94AB494552E6}"/>
              </a:ext>
            </a:extLst>
          </p:cNvPr>
          <p:cNvSpPr>
            <a:spLocks noGrp="1"/>
          </p:cNvSpPr>
          <p:nvPr>
            <p:ph type="subTitle" idx="1"/>
          </p:nvPr>
        </p:nvSpPr>
        <p:spPr>
          <a:xfrm>
            <a:off x="1486384" y="3924093"/>
            <a:ext cx="6162261" cy="2902226"/>
          </a:xfrm>
        </p:spPr>
        <p:txBody>
          <a:bodyPr/>
          <a:lstStyle/>
          <a:p>
            <a:pPr algn="l"/>
            <a:r>
              <a:rPr lang="pl-PL" dirty="0"/>
              <a:t>Wady waluty Euro</a:t>
            </a:r>
          </a:p>
        </p:txBody>
      </p:sp>
      <p:pic>
        <p:nvPicPr>
          <p:cNvPr id="5" name="Obraz 4">
            <a:extLst>
              <a:ext uri="{FF2B5EF4-FFF2-40B4-BE49-F238E27FC236}">
                <a16:creationId xmlns:a16="http://schemas.microsoft.com/office/drawing/2014/main" id="{537A7A3E-54A3-4060-B29D-3DDB0FB153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69475" y="4076494"/>
            <a:ext cx="2040425" cy="2279373"/>
          </a:xfrm>
          <a:prstGeom prst="rect">
            <a:avLst/>
          </a:prstGeom>
        </p:spPr>
      </p:pic>
      <p:cxnSp>
        <p:nvCxnSpPr>
          <p:cNvPr id="8" name="Łącznik prosty 7">
            <a:extLst>
              <a:ext uri="{FF2B5EF4-FFF2-40B4-BE49-F238E27FC236}">
                <a16:creationId xmlns:a16="http://schemas.microsoft.com/office/drawing/2014/main" id="{E8392477-F6A0-42E6-9E07-95333333CA86}"/>
              </a:ext>
            </a:extLst>
          </p:cNvPr>
          <p:cNvCxnSpPr>
            <a:cxnSpLocks/>
          </p:cNvCxnSpPr>
          <p:nvPr/>
        </p:nvCxnSpPr>
        <p:spPr>
          <a:xfrm>
            <a:off x="5369475" y="4076494"/>
            <a:ext cx="2040425" cy="2166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290FBC35-1C5A-482D-8CB0-95B10EBB08D6}"/>
              </a:ext>
            </a:extLst>
          </p:cNvPr>
          <p:cNvCxnSpPr>
            <a:cxnSpLocks/>
          </p:cNvCxnSpPr>
          <p:nvPr/>
        </p:nvCxnSpPr>
        <p:spPr>
          <a:xfrm flipH="1">
            <a:off x="5369475" y="4076494"/>
            <a:ext cx="2040424" cy="2166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917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F66299-6D9E-4D27-A114-A6B538B01C92}"/>
              </a:ext>
            </a:extLst>
          </p:cNvPr>
          <p:cNvSpPr>
            <a:spLocks noGrp="1"/>
          </p:cNvSpPr>
          <p:nvPr>
            <p:ph type="title"/>
          </p:nvPr>
        </p:nvSpPr>
        <p:spPr>
          <a:xfrm>
            <a:off x="1437680" y="701992"/>
            <a:ext cx="10063758" cy="969646"/>
          </a:xfrm>
        </p:spPr>
        <p:txBody>
          <a:bodyPr/>
          <a:lstStyle/>
          <a:p>
            <a:pPr algn="ctr"/>
            <a:r>
              <a:rPr lang="pl-PL" dirty="0"/>
              <a:t>Kurs Euro z dnia 28.04.2021</a:t>
            </a:r>
          </a:p>
        </p:txBody>
      </p:sp>
      <p:graphicFrame>
        <p:nvGraphicFramePr>
          <p:cNvPr id="4" name="Tabela 4">
            <a:extLst>
              <a:ext uri="{FF2B5EF4-FFF2-40B4-BE49-F238E27FC236}">
                <a16:creationId xmlns:a16="http://schemas.microsoft.com/office/drawing/2014/main" id="{5D02C11B-3E78-4ABE-91FF-CE9AF5FAC955}"/>
              </a:ext>
            </a:extLst>
          </p:cNvPr>
          <p:cNvGraphicFramePr>
            <a:graphicFrameLocks noGrp="1"/>
          </p:cNvGraphicFramePr>
          <p:nvPr>
            <p:ph idx="1"/>
            <p:extLst>
              <p:ext uri="{D42A27DB-BD31-4B8C-83A1-F6EECF244321}">
                <p14:modId xmlns:p14="http://schemas.microsoft.com/office/powerpoint/2010/main" val="4292609467"/>
              </p:ext>
            </p:extLst>
          </p:nvPr>
        </p:nvGraphicFramePr>
        <p:xfrm>
          <a:off x="1569243" y="2056030"/>
          <a:ext cx="10063161" cy="744348"/>
        </p:xfrm>
        <a:graphic>
          <a:graphicData uri="http://schemas.openxmlformats.org/drawingml/2006/table">
            <a:tbl>
              <a:tblPr firstRow="1" bandRow="1">
                <a:tableStyleId>{00A15C55-8517-42AA-B614-E9B94910E393}</a:tableStyleId>
              </a:tblPr>
              <a:tblGrid>
                <a:gridCol w="3354387">
                  <a:extLst>
                    <a:ext uri="{9D8B030D-6E8A-4147-A177-3AD203B41FA5}">
                      <a16:colId xmlns:a16="http://schemas.microsoft.com/office/drawing/2014/main" val="4017225670"/>
                    </a:ext>
                  </a:extLst>
                </a:gridCol>
                <a:gridCol w="3354387">
                  <a:extLst>
                    <a:ext uri="{9D8B030D-6E8A-4147-A177-3AD203B41FA5}">
                      <a16:colId xmlns:a16="http://schemas.microsoft.com/office/drawing/2014/main" val="12924951"/>
                    </a:ext>
                  </a:extLst>
                </a:gridCol>
                <a:gridCol w="3354387">
                  <a:extLst>
                    <a:ext uri="{9D8B030D-6E8A-4147-A177-3AD203B41FA5}">
                      <a16:colId xmlns:a16="http://schemas.microsoft.com/office/drawing/2014/main" val="2706638224"/>
                    </a:ext>
                  </a:extLst>
                </a:gridCol>
              </a:tblGrid>
              <a:tr h="370840">
                <a:tc>
                  <a:txBody>
                    <a:bodyPr/>
                    <a:lstStyle/>
                    <a:p>
                      <a:pPr algn="ctr"/>
                      <a:r>
                        <a:rPr lang="pl-PL" dirty="0"/>
                        <a:t>Nazwa waluty</a:t>
                      </a:r>
                    </a:p>
                  </a:txBody>
                  <a:tcPr/>
                </a:tc>
                <a:tc>
                  <a:txBody>
                    <a:bodyPr/>
                    <a:lstStyle/>
                    <a:p>
                      <a:pPr algn="ctr"/>
                      <a:r>
                        <a:rPr lang="pl-PL" dirty="0"/>
                        <a:t>Kod waluty</a:t>
                      </a:r>
                    </a:p>
                  </a:txBody>
                  <a:tcPr/>
                </a:tc>
                <a:tc>
                  <a:txBody>
                    <a:bodyPr/>
                    <a:lstStyle/>
                    <a:p>
                      <a:pPr algn="ctr"/>
                      <a:r>
                        <a:rPr lang="pl-PL" dirty="0"/>
                        <a:t>Kurs średni</a:t>
                      </a:r>
                    </a:p>
                  </a:txBody>
                  <a:tcPr/>
                </a:tc>
                <a:extLst>
                  <a:ext uri="{0D108BD9-81ED-4DB2-BD59-A6C34878D82A}">
                    <a16:rowId xmlns:a16="http://schemas.microsoft.com/office/drawing/2014/main" val="2531841844"/>
                  </a:ext>
                </a:extLst>
              </a:tr>
              <a:tr h="370840">
                <a:tc>
                  <a:txBody>
                    <a:bodyPr/>
                    <a:lstStyle/>
                    <a:p>
                      <a:pPr algn="ctr"/>
                      <a:r>
                        <a:rPr lang="pl-PL" dirty="0"/>
                        <a:t>Euro</a:t>
                      </a:r>
                    </a:p>
                  </a:txBody>
                  <a:tcPr/>
                </a:tc>
                <a:tc>
                  <a:txBody>
                    <a:bodyPr/>
                    <a:lstStyle/>
                    <a:p>
                      <a:pPr algn="ctr"/>
                      <a:r>
                        <a:rPr lang="pl-PL" dirty="0"/>
                        <a:t>1 EUR</a:t>
                      </a:r>
                    </a:p>
                  </a:txBody>
                  <a:tcPr/>
                </a:tc>
                <a:tc>
                  <a:txBody>
                    <a:bodyPr/>
                    <a:lstStyle/>
                    <a:p>
                      <a:pPr algn="ctr"/>
                      <a:r>
                        <a:rPr lang="pl-PL" dirty="0"/>
                        <a:t>4,5811 PLN</a:t>
                      </a:r>
                    </a:p>
                  </a:txBody>
                  <a:tcPr/>
                </a:tc>
                <a:extLst>
                  <a:ext uri="{0D108BD9-81ED-4DB2-BD59-A6C34878D82A}">
                    <a16:rowId xmlns:a16="http://schemas.microsoft.com/office/drawing/2014/main" val="3956739928"/>
                  </a:ext>
                </a:extLst>
              </a:tr>
            </a:tbl>
          </a:graphicData>
        </a:graphic>
      </p:graphicFrame>
      <p:sp>
        <p:nvSpPr>
          <p:cNvPr id="6" name="pole tekstowe 5">
            <a:extLst>
              <a:ext uri="{FF2B5EF4-FFF2-40B4-BE49-F238E27FC236}">
                <a16:creationId xmlns:a16="http://schemas.microsoft.com/office/drawing/2014/main" id="{C6D67E1C-6556-4666-8D4B-B5CE60D39AB6}"/>
              </a:ext>
            </a:extLst>
          </p:cNvPr>
          <p:cNvSpPr txBox="1"/>
          <p:nvPr/>
        </p:nvSpPr>
        <p:spPr>
          <a:xfrm>
            <a:off x="2250279" y="3816877"/>
            <a:ext cx="8701087" cy="369332"/>
          </a:xfrm>
          <a:prstGeom prst="rect">
            <a:avLst/>
          </a:prstGeom>
          <a:noFill/>
        </p:spPr>
        <p:txBody>
          <a:bodyPr wrap="square">
            <a:spAutoFit/>
          </a:bodyPr>
          <a:lstStyle/>
          <a:p>
            <a:r>
              <a:rPr lang="pl-PL" dirty="0"/>
              <a:t>Zatem za czasopismo warte 1,89 PLN zapłacilibyśmy tego dnia ok. 0,42 EUR i na odwrót</a:t>
            </a:r>
          </a:p>
        </p:txBody>
      </p:sp>
    </p:spTree>
    <p:extLst>
      <p:ext uri="{BB962C8B-B14F-4D97-AF65-F5344CB8AC3E}">
        <p14:creationId xmlns:p14="http://schemas.microsoft.com/office/powerpoint/2010/main" val="2004544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F8B953-4494-4C53-8843-032F4EAD37DD}"/>
              </a:ext>
            </a:extLst>
          </p:cNvPr>
          <p:cNvSpPr>
            <a:spLocks noGrp="1"/>
          </p:cNvSpPr>
          <p:nvPr>
            <p:ph type="title"/>
          </p:nvPr>
        </p:nvSpPr>
        <p:spPr>
          <a:xfrm>
            <a:off x="1437680" y="701992"/>
            <a:ext cx="10063758" cy="869633"/>
          </a:xfrm>
        </p:spPr>
        <p:txBody>
          <a:bodyPr/>
          <a:lstStyle/>
          <a:p>
            <a:pPr algn="ctr"/>
            <a:r>
              <a:rPr lang="pl-PL" dirty="0"/>
              <a:t>Dzisiaj korzystałem z…</a:t>
            </a:r>
          </a:p>
        </p:txBody>
      </p:sp>
      <p:sp>
        <p:nvSpPr>
          <p:cNvPr id="3" name="Symbol zastępczy zawartości 2">
            <a:extLst>
              <a:ext uri="{FF2B5EF4-FFF2-40B4-BE49-F238E27FC236}">
                <a16:creationId xmlns:a16="http://schemas.microsoft.com/office/drawing/2014/main" id="{404DB5C7-4CCC-4E23-A286-0572D9499434}"/>
              </a:ext>
            </a:extLst>
          </p:cNvPr>
          <p:cNvSpPr>
            <a:spLocks noGrp="1"/>
          </p:cNvSpPr>
          <p:nvPr>
            <p:ph idx="1"/>
          </p:nvPr>
        </p:nvSpPr>
        <p:spPr>
          <a:xfrm>
            <a:off x="1437680" y="2339975"/>
            <a:ext cx="10063758" cy="2417763"/>
          </a:xfrm>
        </p:spPr>
        <p:txBody>
          <a:bodyPr/>
          <a:lstStyle/>
          <a:p>
            <a:r>
              <a:rPr lang="pl-PL" dirty="0"/>
              <a:t>pl.wikipedia.org</a:t>
            </a:r>
          </a:p>
          <a:p>
            <a:r>
              <a:rPr lang="pl-PL" dirty="0"/>
              <a:t>infor.pl</a:t>
            </a:r>
          </a:p>
          <a:p>
            <a:r>
              <a:rPr lang="pl-PL" dirty="0"/>
              <a:t>youtube.com</a:t>
            </a:r>
          </a:p>
          <a:p>
            <a:r>
              <a:rPr lang="pl-PL" dirty="0"/>
              <a:t>Usługa PPT Obrazy Online MS Bing</a:t>
            </a:r>
          </a:p>
          <a:p>
            <a:r>
              <a:rPr lang="pl-PL" dirty="0"/>
              <a:t>NBP kursy walut</a:t>
            </a:r>
          </a:p>
          <a:p>
            <a:endParaRPr lang="pl-PL" dirty="0"/>
          </a:p>
        </p:txBody>
      </p:sp>
    </p:spTree>
    <p:extLst>
      <p:ext uri="{BB962C8B-B14F-4D97-AF65-F5344CB8AC3E}">
        <p14:creationId xmlns:p14="http://schemas.microsoft.com/office/powerpoint/2010/main" val="274289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489515-AEFE-4B52-A83A-39CED0A935D6}"/>
              </a:ext>
            </a:extLst>
          </p:cNvPr>
          <p:cNvSpPr>
            <a:spLocks noGrp="1"/>
          </p:cNvSpPr>
          <p:nvPr>
            <p:ph type="title"/>
          </p:nvPr>
        </p:nvSpPr>
        <p:spPr>
          <a:xfrm>
            <a:off x="1723430" y="2316480"/>
            <a:ext cx="10063758" cy="855345"/>
          </a:xfrm>
        </p:spPr>
        <p:txBody>
          <a:bodyPr/>
          <a:lstStyle/>
          <a:p>
            <a:pPr algn="ctr"/>
            <a:r>
              <a:rPr lang="pl-PL" dirty="0"/>
              <a:t>Dziękuję za uwagę</a:t>
            </a:r>
          </a:p>
        </p:txBody>
      </p:sp>
    </p:spTree>
    <p:extLst>
      <p:ext uri="{BB962C8B-B14F-4D97-AF65-F5344CB8AC3E}">
        <p14:creationId xmlns:p14="http://schemas.microsoft.com/office/powerpoint/2010/main" val="282898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A88B5F-0BBE-4227-93FE-5A8B83488CE4}"/>
              </a:ext>
            </a:extLst>
          </p:cNvPr>
          <p:cNvSpPr>
            <a:spLocks noGrp="1"/>
          </p:cNvSpPr>
          <p:nvPr>
            <p:ph type="title"/>
          </p:nvPr>
        </p:nvSpPr>
        <p:spPr>
          <a:xfrm>
            <a:off x="1582756" y="721961"/>
            <a:ext cx="9613861" cy="821089"/>
          </a:xfrm>
        </p:spPr>
        <p:txBody>
          <a:bodyPr/>
          <a:lstStyle/>
          <a:p>
            <a:pPr algn="ctr"/>
            <a:r>
              <a:rPr lang="pl-PL" dirty="0"/>
              <a:t>Wyjaśnijmy sobie co to jest Euro…</a:t>
            </a:r>
          </a:p>
        </p:txBody>
      </p:sp>
      <p:sp>
        <p:nvSpPr>
          <p:cNvPr id="3" name="Symbol zastępczy zawartości 2">
            <a:extLst>
              <a:ext uri="{FF2B5EF4-FFF2-40B4-BE49-F238E27FC236}">
                <a16:creationId xmlns:a16="http://schemas.microsoft.com/office/drawing/2014/main" id="{1D1D6294-1483-40AD-838C-2600F3F90D09}"/>
              </a:ext>
            </a:extLst>
          </p:cNvPr>
          <p:cNvSpPr>
            <a:spLocks noGrp="1"/>
          </p:cNvSpPr>
          <p:nvPr>
            <p:ph idx="1"/>
          </p:nvPr>
        </p:nvSpPr>
        <p:spPr>
          <a:xfrm>
            <a:off x="1075566" y="2161553"/>
            <a:ext cx="11410121" cy="4777409"/>
          </a:xfrm>
        </p:spPr>
        <p:txBody>
          <a:bodyPr>
            <a:normAutofit fontScale="92500" lnSpcReduction="20000"/>
          </a:bodyPr>
          <a:lstStyle/>
          <a:p>
            <a:pPr marL="0" indent="0">
              <a:buNone/>
            </a:pPr>
            <a:r>
              <a:rPr lang="pl-PL" dirty="0"/>
              <a:t>Euro (znak: €, kod ISO 4217: EUR; bułg. </a:t>
            </a:r>
            <a:r>
              <a:rPr lang="pl-PL" dirty="0" err="1"/>
              <a:t>евро</a:t>
            </a:r>
            <a:r>
              <a:rPr lang="pl-PL" dirty="0"/>
              <a:t>, </a:t>
            </a:r>
            <a:r>
              <a:rPr lang="pl-PL" dirty="0" err="1"/>
              <a:t>trb</a:t>
            </a:r>
            <a:r>
              <a:rPr lang="pl-PL" dirty="0"/>
              <a:t>. </a:t>
            </a:r>
            <a:r>
              <a:rPr lang="pl-PL" dirty="0" err="1"/>
              <a:t>ewro</a:t>
            </a:r>
            <a:r>
              <a:rPr lang="pl-PL" dirty="0"/>
              <a:t>; gr. </a:t>
            </a:r>
            <a:r>
              <a:rPr lang="pl-PL" dirty="0" err="1"/>
              <a:t>ευρώ</a:t>
            </a:r>
            <a:r>
              <a:rPr lang="pl-PL" dirty="0"/>
              <a:t>; </a:t>
            </a:r>
            <a:r>
              <a:rPr lang="pl-PL" dirty="0" err="1"/>
              <a:t>łot</a:t>
            </a:r>
            <a:r>
              <a:rPr lang="pl-PL" dirty="0"/>
              <a:t>. </a:t>
            </a:r>
            <a:r>
              <a:rPr lang="pl-PL" dirty="0" err="1"/>
              <a:t>eiro</a:t>
            </a:r>
            <a:r>
              <a:rPr lang="pl-PL" dirty="0"/>
              <a:t>; lit. </a:t>
            </a:r>
            <a:r>
              <a:rPr lang="pl-PL" dirty="0" err="1"/>
              <a:t>euras</a:t>
            </a:r>
            <a:r>
              <a:rPr lang="pl-PL" dirty="0"/>
              <a:t>; </a:t>
            </a:r>
            <a:r>
              <a:rPr lang="pl-PL" dirty="0" err="1"/>
              <a:t>malt</a:t>
            </a:r>
            <a:r>
              <a:rPr lang="pl-PL" dirty="0"/>
              <a:t>. </a:t>
            </a:r>
            <a:r>
              <a:rPr lang="pl-PL" dirty="0" err="1"/>
              <a:t>ewro</a:t>
            </a:r>
            <a:r>
              <a:rPr lang="pl-PL" dirty="0"/>
              <a:t>; słoweń. </a:t>
            </a:r>
            <a:r>
              <a:rPr lang="pl-PL" dirty="0" err="1"/>
              <a:t>evro</a:t>
            </a:r>
            <a:r>
              <a:rPr lang="pl-PL" dirty="0"/>
              <a:t>; węg. </a:t>
            </a:r>
            <a:r>
              <a:rPr lang="pl-PL" dirty="0" err="1"/>
              <a:t>euró</a:t>
            </a:r>
            <a:r>
              <a:rPr lang="pl-PL" dirty="0"/>
              <a:t>) – nazwa waluty wprowadzonej w większości państw Unii Europejskiej, a także innych, w miejsce walut krajowych. W formie gotówkowej walutę euro wprowadzono do obiegu dnia 1 stycznia 2002 roku.</a:t>
            </a:r>
          </a:p>
          <a:p>
            <a:pPr marL="0" indent="0">
              <a:buNone/>
            </a:pPr>
            <a:r>
              <a:rPr lang="pl-PL" dirty="0"/>
              <a:t>Euro jest prawnym środkiem płatniczym w 19 państwach tworzących w Unii Europejskiej strefę euro a obejmującą swym obszarem około 341 mln Europejczyków.</a:t>
            </a:r>
          </a:p>
          <a:p>
            <a:pPr marL="0" indent="0">
              <a:buNone/>
            </a:pPr>
            <a:r>
              <a:rPr lang="pl-PL" dirty="0"/>
              <a:t>Waluta euro używana jest także w 11 krajach i terytoriach nienależących do UE. W Watykanie, Monako, San Marino i Andorze przed wprowadzeniem euro do transakcji gotówkowych obowiązywały waluty krajów unijnych, z którymi sąsiadują. Pragmatyzm nakazywał, by i u nich obowiązywało euro. W częściowo uznawanym państwie Kosowo i w Czarnogórze, które uzyskały niepodległość dużo później niż wejście w życie euro i zdecydowały się nie tworzyć własnych walut, lecz wybrać jedną z najbardziej znaczących na świecie. Euro obowiązuje też w odległych od Europy francuskich posiadłościach na Oceanie Atlantyckim i Indyjskim oraz w brytyjskich bazach wojskowych na Cyprze.</a:t>
            </a:r>
          </a:p>
          <a:p>
            <a:pPr marL="0" indent="0">
              <a:buNone/>
            </a:pPr>
            <a:r>
              <a:rPr lang="pl-PL" dirty="0"/>
              <a:t>Strefa euro (</a:t>
            </a:r>
            <a:r>
              <a:rPr lang="pl-PL" dirty="0" err="1"/>
              <a:t>eurostrefa</a:t>
            </a:r>
            <a:r>
              <a:rPr lang="pl-PL" dirty="0"/>
              <a:t>, euroland, obszar euro) jest tworzącą unię walutową wspólną przestrzenią unijnych państw, które wprowadziły euro jako swoją walutę, gdzie Europejski Bank Centralny prowadzi niezależną politykę pieniężną.</a:t>
            </a:r>
          </a:p>
          <a:p>
            <a:pPr marL="0" indent="0">
              <a:buNone/>
            </a:pPr>
            <a:r>
              <a:rPr lang="pl-PL" dirty="0"/>
              <a:t>Przy kwocie w obiegu wynoszącej ponad 751 miliardów euro jest walutą o najwyższej wartości gotówkowej w świecie. Na euro przypada 27% światowych rezerw walutowych.</a:t>
            </a:r>
          </a:p>
        </p:txBody>
      </p:sp>
    </p:spTree>
    <p:extLst>
      <p:ext uri="{BB962C8B-B14F-4D97-AF65-F5344CB8AC3E}">
        <p14:creationId xmlns:p14="http://schemas.microsoft.com/office/powerpoint/2010/main" val="72976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anim calcmode="lin" valueType="num">
                                      <p:cBhvr>
                                        <p:cTn id="3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1" end="1"/>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2" end="2"/>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anim calcmode="lin" valueType="num">
                                      <p:cBhvr>
                                        <p:cTn id="4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3" end="3"/>
                                            </p:txEl>
                                          </p:spTgt>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D96968-29DF-4AA6-BCB6-9F9B1761A40A}"/>
              </a:ext>
            </a:extLst>
          </p:cNvPr>
          <p:cNvSpPr>
            <a:spLocks noGrp="1"/>
          </p:cNvSpPr>
          <p:nvPr>
            <p:ph type="title"/>
          </p:nvPr>
        </p:nvSpPr>
        <p:spPr>
          <a:xfrm>
            <a:off x="1437680" y="701992"/>
            <a:ext cx="10063758" cy="812483"/>
          </a:xfrm>
        </p:spPr>
        <p:txBody>
          <a:bodyPr/>
          <a:lstStyle/>
          <a:p>
            <a:pPr algn="ctr"/>
            <a:r>
              <a:rPr lang="pl-PL" dirty="0"/>
              <a:t>Wygląd monet Euro</a:t>
            </a:r>
          </a:p>
        </p:txBody>
      </p:sp>
      <p:sp>
        <p:nvSpPr>
          <p:cNvPr id="3" name="Symbol zastępczy zawartości 2">
            <a:extLst>
              <a:ext uri="{FF2B5EF4-FFF2-40B4-BE49-F238E27FC236}">
                <a16:creationId xmlns:a16="http://schemas.microsoft.com/office/drawing/2014/main" id="{1BFAE74B-E9F8-46D2-A7E4-7596F4B1152F}"/>
              </a:ext>
            </a:extLst>
          </p:cNvPr>
          <p:cNvSpPr>
            <a:spLocks noGrp="1"/>
          </p:cNvSpPr>
          <p:nvPr>
            <p:ph idx="1"/>
          </p:nvPr>
        </p:nvSpPr>
        <p:spPr>
          <a:xfrm>
            <a:off x="1049062" y="2364826"/>
            <a:ext cx="11436625" cy="4574136"/>
          </a:xfrm>
        </p:spPr>
        <p:txBody>
          <a:bodyPr>
            <a:normAutofit/>
          </a:bodyPr>
          <a:lstStyle/>
          <a:p>
            <a:pPr marL="0" indent="0">
              <a:buNone/>
            </a:pPr>
            <a:r>
              <a:rPr lang="pl-PL" dirty="0"/>
              <a:t>Wszystkie monety mają identyczne rewersy (strona wspólna) z nominałem i mapą Europy. Awersy (strona narodowa) zawierają symbole narodowe (przeważnie nieoficjalne) ustalone przez poszczególne kraje strefy euro. Wyjątkiem są Kosowo i Czarnogóra, które jednostronnie ogłosiły euro swoją walutą. Wszystkie monety są tak samo ważnym środkiem płatniczym bez względu na to, co przedstawiają i gdzie są wydawane.</a:t>
            </a:r>
          </a:p>
          <a:p>
            <a:pPr marL="0" indent="0">
              <a:buNone/>
            </a:pPr>
            <a:endParaRPr lang="pl-PL" dirty="0"/>
          </a:p>
        </p:txBody>
      </p:sp>
      <p:pic>
        <p:nvPicPr>
          <p:cNvPr id="6" name="Obraz 5">
            <a:extLst>
              <a:ext uri="{FF2B5EF4-FFF2-40B4-BE49-F238E27FC236}">
                <a16:creationId xmlns:a16="http://schemas.microsoft.com/office/drawing/2014/main" id="{0A4FE5A2-E693-4E63-A6A5-50686FF173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29872" y="4350407"/>
            <a:ext cx="4531416" cy="2265708"/>
          </a:xfrm>
          <a:prstGeom prst="rect">
            <a:avLst/>
          </a:prstGeom>
        </p:spPr>
      </p:pic>
    </p:spTree>
    <p:extLst>
      <p:ext uri="{BB962C8B-B14F-4D97-AF65-F5344CB8AC3E}">
        <p14:creationId xmlns:p14="http://schemas.microsoft.com/office/powerpoint/2010/main" val="212243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255AF6-7AA2-46BE-AF07-FC864D02339C}"/>
              </a:ext>
            </a:extLst>
          </p:cNvPr>
          <p:cNvSpPr>
            <a:spLocks noGrp="1"/>
          </p:cNvSpPr>
          <p:nvPr>
            <p:ph type="title"/>
          </p:nvPr>
        </p:nvSpPr>
        <p:spPr>
          <a:xfrm>
            <a:off x="1437680" y="701992"/>
            <a:ext cx="10063758" cy="833811"/>
          </a:xfrm>
        </p:spPr>
        <p:txBody>
          <a:bodyPr/>
          <a:lstStyle/>
          <a:p>
            <a:pPr algn="ctr"/>
            <a:r>
              <a:rPr lang="pl-PL" dirty="0"/>
              <a:t>Wygląd banknotów Euro</a:t>
            </a:r>
          </a:p>
        </p:txBody>
      </p:sp>
      <p:sp>
        <p:nvSpPr>
          <p:cNvPr id="3" name="Symbol zastępczy zawartości 2">
            <a:extLst>
              <a:ext uri="{FF2B5EF4-FFF2-40B4-BE49-F238E27FC236}">
                <a16:creationId xmlns:a16="http://schemas.microsoft.com/office/drawing/2014/main" id="{5E3413A4-8470-4ED7-A09F-19C7C833B82D}"/>
              </a:ext>
            </a:extLst>
          </p:cNvPr>
          <p:cNvSpPr>
            <a:spLocks noGrp="1"/>
          </p:cNvSpPr>
          <p:nvPr>
            <p:ph idx="1"/>
          </p:nvPr>
        </p:nvSpPr>
        <p:spPr>
          <a:xfrm>
            <a:off x="1143755" y="2135049"/>
            <a:ext cx="11341933" cy="4803914"/>
          </a:xfrm>
        </p:spPr>
        <p:txBody>
          <a:bodyPr>
            <a:normAutofit fontScale="92500"/>
          </a:bodyPr>
          <a:lstStyle/>
          <a:p>
            <a:pPr marL="0" indent="0">
              <a:buNone/>
            </a:pPr>
            <a:r>
              <a:rPr lang="pl-PL" dirty="0"/>
              <a:t>Wszystkie nominały, w przeciwieństwie do monet, są identyczne po obu stronach. Pod nazwą waluty zapisaną alfabetem łacińskim jest także nazwa zapisana alfabetem greckim oraz cyrylicą (monety: tylko łaciński). Banknoty wyróżniają się na tle prawie wszystkich innych walut świata tym, że nie zawierają twarzy ludzi uznanych przez państwo za wybitne. Awers zawiera bramę lub okna typowe dla danej epoki w architekturze, ujęte w taki sposób, aby nie było wiadomo, na których konkretnie budowlach są wzorowane. Każdy rewers zawiera most odpowiedni do czasów reprezentowanych przez awers oraz mapę Europy:</a:t>
            </a:r>
          </a:p>
          <a:p>
            <a:pPr marL="0" indent="0">
              <a:buNone/>
            </a:pPr>
            <a:r>
              <a:rPr lang="pl-PL" dirty="0"/>
              <a:t>5 euro – brama z okresu klasycznego</a:t>
            </a:r>
          </a:p>
          <a:p>
            <a:pPr marL="0" indent="0">
              <a:buNone/>
            </a:pPr>
            <a:r>
              <a:rPr lang="pl-PL" dirty="0"/>
              <a:t>10 euro – brama romańska (most na rewersie odbija się w wodzie)</a:t>
            </a:r>
          </a:p>
          <a:p>
            <a:pPr marL="0" indent="0">
              <a:buNone/>
            </a:pPr>
            <a:r>
              <a:rPr lang="pl-PL" dirty="0"/>
              <a:t>20 euro – okna gotyckie (most na rewersie odbija się w wodzie)</a:t>
            </a:r>
          </a:p>
          <a:p>
            <a:pPr marL="0" indent="0">
              <a:buNone/>
            </a:pPr>
            <a:r>
              <a:rPr lang="pl-PL" dirty="0"/>
              <a:t>50 euro – okna renesansowe</a:t>
            </a:r>
          </a:p>
          <a:p>
            <a:pPr marL="0" indent="0">
              <a:buNone/>
            </a:pPr>
            <a:r>
              <a:rPr lang="pl-PL" dirty="0"/>
              <a:t>100 euro – brama barokowa (most na rewersie odbija się w wodzie)</a:t>
            </a:r>
          </a:p>
          <a:p>
            <a:pPr marL="0" indent="0">
              <a:buNone/>
            </a:pPr>
            <a:r>
              <a:rPr lang="pl-PL" dirty="0"/>
              <a:t>200 euro – okna secesyjne</a:t>
            </a:r>
          </a:p>
          <a:p>
            <a:pPr marL="0" indent="0">
              <a:buNone/>
            </a:pPr>
            <a:r>
              <a:rPr lang="pl-PL" dirty="0"/>
              <a:t>500 euro – okna XX-wiecznego biurowca.</a:t>
            </a:r>
          </a:p>
        </p:txBody>
      </p:sp>
      <p:pic>
        <p:nvPicPr>
          <p:cNvPr id="6" name="Obraz 5">
            <a:extLst>
              <a:ext uri="{FF2B5EF4-FFF2-40B4-BE49-F238E27FC236}">
                <a16:creationId xmlns:a16="http://schemas.microsoft.com/office/drawing/2014/main" id="{81DC5E19-E487-481A-AC94-EDF322516FA3}"/>
              </a:ext>
            </a:extLst>
          </p:cNvPr>
          <p:cNvPicPr>
            <a:picLocks noChangeAspect="1"/>
          </p:cNvPicPr>
          <p:nvPr/>
        </p:nvPicPr>
        <p:blipFill>
          <a:blip r:embed="rId2"/>
          <a:stretch>
            <a:fillRect/>
          </a:stretch>
        </p:blipFill>
        <p:spPr>
          <a:xfrm>
            <a:off x="9540119" y="4398272"/>
            <a:ext cx="2095500" cy="1085850"/>
          </a:xfrm>
          <a:prstGeom prst="rect">
            <a:avLst/>
          </a:prstGeom>
        </p:spPr>
      </p:pic>
    </p:spTree>
    <p:extLst>
      <p:ext uri="{BB962C8B-B14F-4D97-AF65-F5344CB8AC3E}">
        <p14:creationId xmlns:p14="http://schemas.microsoft.com/office/powerpoint/2010/main" val="817580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6"/>
                                        </p:tgtEl>
                                        <p:attrNameLst>
                                          <p:attrName>r</p:attrName>
                                        </p:attrNameLst>
                                      </p:cBhvr>
                                    </p:animRot>
                                    <p:animRot by="-240000">
                                      <p:cBhvr>
                                        <p:cTn id="54" dur="200" fill="hold">
                                          <p:stCondLst>
                                            <p:cond delay="200"/>
                                          </p:stCondLst>
                                        </p:cTn>
                                        <p:tgtEl>
                                          <p:spTgt spid="6"/>
                                        </p:tgtEl>
                                        <p:attrNameLst>
                                          <p:attrName>r</p:attrName>
                                        </p:attrNameLst>
                                      </p:cBhvr>
                                    </p:animRot>
                                    <p:animRot by="240000">
                                      <p:cBhvr>
                                        <p:cTn id="55" dur="200" fill="hold">
                                          <p:stCondLst>
                                            <p:cond delay="400"/>
                                          </p:stCondLst>
                                        </p:cTn>
                                        <p:tgtEl>
                                          <p:spTgt spid="6"/>
                                        </p:tgtEl>
                                        <p:attrNameLst>
                                          <p:attrName>r</p:attrName>
                                        </p:attrNameLst>
                                      </p:cBhvr>
                                    </p:animRot>
                                    <p:animRot by="-240000">
                                      <p:cBhvr>
                                        <p:cTn id="56" dur="200" fill="hold">
                                          <p:stCondLst>
                                            <p:cond delay="600"/>
                                          </p:stCondLst>
                                        </p:cTn>
                                        <p:tgtEl>
                                          <p:spTgt spid="6"/>
                                        </p:tgtEl>
                                        <p:attrNameLst>
                                          <p:attrName>r</p:attrName>
                                        </p:attrNameLst>
                                      </p:cBhvr>
                                    </p:animRot>
                                    <p:animRot by="120000">
                                      <p:cBhvr>
                                        <p:cTn id="5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FDA4BE-6A35-49EF-B6A5-DF1B8B5BBB6F}"/>
              </a:ext>
            </a:extLst>
          </p:cNvPr>
          <p:cNvSpPr>
            <a:spLocks noGrp="1"/>
          </p:cNvSpPr>
          <p:nvPr>
            <p:ph type="title"/>
          </p:nvPr>
        </p:nvSpPr>
        <p:spPr>
          <a:xfrm>
            <a:off x="4007224" y="1551405"/>
            <a:ext cx="5150223" cy="3477796"/>
          </a:xfrm>
        </p:spPr>
        <p:txBody>
          <a:bodyPr/>
          <a:lstStyle/>
          <a:p>
            <a:pPr algn="ctr"/>
            <a:r>
              <a:rPr lang="pl-PL" dirty="0"/>
              <a:t>Wady waluty Euro</a:t>
            </a:r>
          </a:p>
        </p:txBody>
      </p:sp>
      <p:pic>
        <p:nvPicPr>
          <p:cNvPr id="3" name="Obraz 2">
            <a:extLst>
              <a:ext uri="{FF2B5EF4-FFF2-40B4-BE49-F238E27FC236}">
                <a16:creationId xmlns:a16="http://schemas.microsoft.com/office/drawing/2014/main" id="{8EB407BA-E351-40CF-AAC4-1852E77FFA39}"/>
              </a:ext>
            </a:extLst>
          </p:cNvPr>
          <p:cNvPicPr>
            <a:picLocks noChangeAspect="1"/>
          </p:cNvPicPr>
          <p:nvPr/>
        </p:nvPicPr>
        <p:blipFill>
          <a:blip r:embed="rId2"/>
          <a:stretch>
            <a:fillRect/>
          </a:stretch>
        </p:blipFill>
        <p:spPr>
          <a:xfrm>
            <a:off x="5418344" y="2454063"/>
            <a:ext cx="2121592" cy="2304488"/>
          </a:xfrm>
          <a:prstGeom prst="rect">
            <a:avLst/>
          </a:prstGeom>
        </p:spPr>
      </p:pic>
    </p:spTree>
    <p:extLst>
      <p:ext uri="{BB962C8B-B14F-4D97-AF65-F5344CB8AC3E}">
        <p14:creationId xmlns:p14="http://schemas.microsoft.com/office/powerpoint/2010/main" val="303663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794DBE-1BB1-4E56-99E6-2F1B9C76FE67}"/>
              </a:ext>
            </a:extLst>
          </p:cNvPr>
          <p:cNvSpPr>
            <a:spLocks noGrp="1"/>
          </p:cNvSpPr>
          <p:nvPr>
            <p:ph type="title"/>
          </p:nvPr>
        </p:nvSpPr>
        <p:spPr>
          <a:xfrm>
            <a:off x="1572151" y="231345"/>
            <a:ext cx="10063758" cy="709949"/>
          </a:xfrm>
        </p:spPr>
        <p:txBody>
          <a:bodyPr/>
          <a:lstStyle/>
          <a:p>
            <a:pPr algn="ctr"/>
            <a:r>
              <a:rPr lang="pl-PL" dirty="0"/>
              <a:t>Koszty przystąpienia</a:t>
            </a:r>
          </a:p>
        </p:txBody>
      </p:sp>
      <p:sp>
        <p:nvSpPr>
          <p:cNvPr id="3" name="Symbol zastępczy zawartości 2">
            <a:extLst>
              <a:ext uri="{FF2B5EF4-FFF2-40B4-BE49-F238E27FC236}">
                <a16:creationId xmlns:a16="http://schemas.microsoft.com/office/drawing/2014/main" id="{39D5FBBE-7984-4843-92B4-789F3F9C6B5A}"/>
              </a:ext>
            </a:extLst>
          </p:cNvPr>
          <p:cNvSpPr>
            <a:spLocks noGrp="1"/>
          </p:cNvSpPr>
          <p:nvPr>
            <p:ph idx="1"/>
          </p:nvPr>
        </p:nvSpPr>
        <p:spPr>
          <a:xfrm>
            <a:off x="726141" y="1250576"/>
            <a:ext cx="12053234" cy="5769349"/>
          </a:xfrm>
        </p:spPr>
        <p:txBody>
          <a:bodyPr>
            <a:normAutofit fontScale="92500"/>
          </a:bodyPr>
          <a:lstStyle/>
          <a:p>
            <a:pPr marL="0" indent="0">
              <a:buNone/>
            </a:pPr>
            <a:r>
              <a:rPr lang="pl-PL" dirty="0"/>
              <a:t>– Głównym minusem wejścia Polski do strefy euro byłaby utrata mechanizmu dostosowawczego, jaki stanowi płynny kurs walutowy. W warunkach spowolnienia wzrostu złoty najczęściej się osłabia, co zwiększa eksport i obniża import, podwyższając PKB. Ponadto polska gospodarka wymaga wyższych stóp procentowych, niż strefa euro. A przyjęcie polityki pieniężnej Europejskiego Banku Centralnego mogłoby prowadzić do pojawienia się niestabilnych boomów kredytowych – zauważa Mariusz Kapuściński, ekonomista Banku BGŻ BNP </a:t>
            </a:r>
            <a:r>
              <a:rPr lang="pl-PL" dirty="0" err="1"/>
              <a:t>Paribas</a:t>
            </a:r>
            <a:r>
              <a:rPr lang="pl-PL" dirty="0"/>
              <a:t>.</a:t>
            </a:r>
          </a:p>
          <a:p>
            <a:pPr marL="0" indent="0">
              <a:buNone/>
            </a:pPr>
            <a:r>
              <a:rPr lang="pl-PL" dirty="0"/>
              <a:t>Także Jakub Borowski przyznaje, że w warunkach wstrząsu, nie posiadając mechanizmu kursowego w strefie euro, będziemy mieć spowolnienie wzrostu głębsze niż poza nią. W sytuacji załamania, będąc na zewnątrz i wykorzystując instrumenty polityki pieniężnej, np. kurs walutowy, Polska mogłaby ograniczać wpływ tego kryzysu. Wówczas miałaby szansę zwiększać wydatki i deficyt. Natomiast będąc w Eurolandzie, te możliwości byłyby dużo mniejsze.</a:t>
            </a:r>
          </a:p>
          <a:p>
            <a:pPr marL="0" indent="0">
              <a:buNone/>
            </a:pPr>
            <a:r>
              <a:rPr lang="pl-PL" dirty="0"/>
              <a:t>– Sytuacja niektórych krajów strefy euro w czasie ostatniego kryzysu mogłaby być lepsza, gdyby istniał wspólny budżet. Te państwa nie musiałyby zacieśniać polityki fiskalnej i obniżać wynagrodzeń w czasie recesji. Symulacje badaczy z Narodowego Banku Polskiego wskazują, że gdyby Polska była w strefie euro podczas poprzedniego kryzysu, jej PKB mógłby spaść w pewnym momencie aż o 6 procent – ocenia ekonomista z Banku BGŻ BNP </a:t>
            </a:r>
            <a:r>
              <a:rPr lang="pl-PL" dirty="0" err="1"/>
              <a:t>Paribas</a:t>
            </a:r>
            <a:r>
              <a:rPr lang="pl-PL" dirty="0"/>
              <a:t>.</a:t>
            </a:r>
          </a:p>
          <a:p>
            <a:pPr marL="0" indent="0">
              <a:buNone/>
            </a:pPr>
            <a:r>
              <a:rPr lang="pl-PL" dirty="0"/>
              <a:t>– W sytuacjach kryzysowych w strefie euro stosowany jest mechanizm stabilizacyjny, tzw. </a:t>
            </a:r>
            <a:r>
              <a:rPr lang="pl-PL" dirty="0" err="1"/>
              <a:t>outright</a:t>
            </a:r>
            <a:r>
              <a:rPr lang="pl-PL" dirty="0"/>
              <a:t> </a:t>
            </a:r>
            <a:r>
              <a:rPr lang="pl-PL" dirty="0" err="1"/>
              <a:t>monetary</a:t>
            </a:r>
            <a:r>
              <a:rPr lang="pl-PL" dirty="0"/>
              <a:t> </a:t>
            </a:r>
            <a:r>
              <a:rPr lang="pl-PL" dirty="0" err="1"/>
              <a:t>transactions</a:t>
            </a:r>
            <a:r>
              <a:rPr lang="pl-PL" dirty="0"/>
              <a:t>, czyli nielimitowany skup obligacji danego kraju przez Europejski Bank Centralny w zamian za reformy. Jednak może się zdarzyć, że rynki nie uznają go za mechanizm skuteczny, ani prowadzonych reform za gwarancję tego, że powróci stabilizacja. Wówczas skup może być nieskuteczny i generować duże ryzyko straty poniesionej przez EBC. I to właśnie jawi się jako podstawowe zagrożenie – tłumaczy ekspert z </a:t>
            </a:r>
            <a:r>
              <a:rPr lang="pl-PL" dirty="0" err="1"/>
              <a:t>Credit</a:t>
            </a:r>
            <a:r>
              <a:rPr lang="pl-PL" dirty="0"/>
              <a:t> </a:t>
            </a:r>
            <a:r>
              <a:rPr lang="pl-PL" dirty="0" err="1"/>
              <a:t>Agricole</a:t>
            </a:r>
            <a:r>
              <a:rPr lang="pl-PL" dirty="0"/>
              <a:t>.</a:t>
            </a:r>
          </a:p>
        </p:txBody>
      </p:sp>
    </p:spTree>
    <p:extLst>
      <p:ext uri="{BB962C8B-B14F-4D97-AF65-F5344CB8AC3E}">
        <p14:creationId xmlns:p14="http://schemas.microsoft.com/office/powerpoint/2010/main" val="11392354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6724FD-1873-48F4-8AA1-287F763BF7B4}"/>
              </a:ext>
            </a:extLst>
          </p:cNvPr>
          <p:cNvSpPr>
            <a:spLocks noGrp="1"/>
          </p:cNvSpPr>
          <p:nvPr>
            <p:ph type="title"/>
          </p:nvPr>
        </p:nvSpPr>
        <p:spPr>
          <a:xfrm>
            <a:off x="1437680" y="153377"/>
            <a:ext cx="10063758" cy="860612"/>
          </a:xfrm>
        </p:spPr>
        <p:txBody>
          <a:bodyPr>
            <a:normAutofit/>
          </a:bodyPr>
          <a:lstStyle/>
          <a:p>
            <a:pPr algn="ctr"/>
            <a:r>
              <a:rPr lang="pl-PL" dirty="0"/>
              <a:t>Strefa się nie zreformowała ?</a:t>
            </a:r>
          </a:p>
        </p:txBody>
      </p:sp>
      <p:sp>
        <p:nvSpPr>
          <p:cNvPr id="3" name="Symbol zastępczy zawartości 2">
            <a:extLst>
              <a:ext uri="{FF2B5EF4-FFF2-40B4-BE49-F238E27FC236}">
                <a16:creationId xmlns:a16="http://schemas.microsoft.com/office/drawing/2014/main" id="{EF853F91-6E48-4C63-99B0-2448EEE45498}"/>
              </a:ext>
            </a:extLst>
          </p:cNvPr>
          <p:cNvSpPr>
            <a:spLocks noGrp="1"/>
          </p:cNvSpPr>
          <p:nvPr>
            <p:ph idx="1"/>
          </p:nvPr>
        </p:nvSpPr>
        <p:spPr>
          <a:xfrm>
            <a:off x="739587" y="1156447"/>
            <a:ext cx="12039787" cy="4858591"/>
          </a:xfrm>
        </p:spPr>
        <p:txBody>
          <a:bodyPr/>
          <a:lstStyle/>
          <a:p>
            <a:pPr marL="0" indent="0">
              <a:buNone/>
            </a:pPr>
            <a:r>
              <a:rPr lang="pl-PL" dirty="0"/>
              <a:t>Mariusz Kapuściński, ekonomista Banku BGŻ BNP </a:t>
            </a:r>
            <a:r>
              <a:rPr lang="pl-PL" dirty="0" err="1"/>
              <a:t>Paribas</a:t>
            </a:r>
            <a:r>
              <a:rPr lang="pl-PL" dirty="0"/>
              <a:t> twierdzi, że wejście Polski do Eurolandu byłoby korzystne jedynie wówczas, gdyby nasza gospodarka stała się jeszcze bardziej podobna do tej w strefie euro i szybciej postępowałaby konwergencja realna. Pomocna byłaby również reforma europejskiej Dziewiętnastki. W przeciwnym wypadku w dłuższym okresie koszty wejścia mogłyby się okazać wyższe niż korzyści.</a:t>
            </a:r>
          </a:p>
          <a:p>
            <a:pPr marL="0" indent="0">
              <a:buNone/>
            </a:pPr>
            <a:r>
              <a:rPr lang="pl-PL" dirty="0"/>
              <a:t>– Niebezpieczeństwem jest to, że nie doszło do reorganizacji w strefie. Nie wykorzystano dobrej koniunktury na to, żeby np. oddłużyć się i zmniejszyć dług publiczny w tych krajach, w których jest wysoki. Istnieje zagrożenie, że jak przyjdzie kolejne spowolnienie, to kryzys zadłużenia powróci z jeszcze większą siłą i wtedy może dojść do głębokiej recesji, być może długotrwałej – ostrzega Jakub Borowski. </a:t>
            </a:r>
          </a:p>
          <a:p>
            <a:pPr marL="0" indent="0">
              <a:buNone/>
            </a:pPr>
            <a:r>
              <a:rPr lang="pl-PL" dirty="0"/>
              <a:t>Według prezesa ZBP, powinniśmy się mocno wiązać politycznie i gospodarczo z naszymi głównymi partnerami i sojusznikami. Strefa euro bez względu na to, co niektórzy wieszczyli w sytuacji kryzysowej kilku przynajmniej krajów, sprawdziła się. W przypadku części z nich, np. Irlandii, Hiszpanii, Portugalii, nie mówiąc o Francji i Niemczech, podjęte instrumenty sanacyjne doprowadziły do bardzo znaczącej poprawy zarówno zarządzania budżetami, jak i stabilności systemu finansowego. Warto mieć wpływ na to, co się dzieje w Europie i współkształtować jej pokojowy rozwój.</a:t>
            </a:r>
          </a:p>
        </p:txBody>
      </p:sp>
    </p:spTree>
    <p:extLst>
      <p:ext uri="{BB962C8B-B14F-4D97-AF65-F5344CB8AC3E}">
        <p14:creationId xmlns:p14="http://schemas.microsoft.com/office/powerpoint/2010/main" val="366643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
                                        <p:tgtEl>
                                          <p:spTgt spid="3">
                                            <p:txEl>
                                              <p:pRg st="1" end="1"/>
                                            </p:txEl>
                                          </p:spTgt>
                                        </p:tgtEl>
                                      </p:cBhvr>
                                    </p:animEffect>
                                    <p:anim calcmode="lin" valueType="num">
                                      <p:cBhvr>
                                        <p:cTn id="22"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
                                        <p:tgtEl>
                                          <p:spTgt spid="3">
                                            <p:txEl>
                                              <p:pRg st="2" end="2"/>
                                            </p:txEl>
                                          </p:spTgt>
                                        </p:tgtEl>
                                      </p:cBhvr>
                                    </p:animEffect>
                                    <p:anim calcmode="lin" valueType="num">
                                      <p:cBhvr>
                                        <p:cTn id="29"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A69B28-9281-4F97-9059-1BA2BFAC25C5}"/>
              </a:ext>
            </a:extLst>
          </p:cNvPr>
          <p:cNvSpPr>
            <a:spLocks noGrp="1"/>
          </p:cNvSpPr>
          <p:nvPr>
            <p:ph type="title"/>
          </p:nvPr>
        </p:nvSpPr>
        <p:spPr>
          <a:xfrm>
            <a:off x="4058145" y="215793"/>
            <a:ext cx="4663083" cy="798196"/>
          </a:xfrm>
        </p:spPr>
        <p:txBody>
          <a:bodyPr/>
          <a:lstStyle/>
          <a:p>
            <a:pPr algn="ctr"/>
            <a:r>
              <a:rPr lang="pl-PL" dirty="0"/>
              <a:t>Odpowiedni czas</a:t>
            </a:r>
          </a:p>
        </p:txBody>
      </p:sp>
      <p:sp>
        <p:nvSpPr>
          <p:cNvPr id="3" name="Symbol zastępczy zawartości 2">
            <a:extLst>
              <a:ext uri="{FF2B5EF4-FFF2-40B4-BE49-F238E27FC236}">
                <a16:creationId xmlns:a16="http://schemas.microsoft.com/office/drawing/2014/main" id="{60027916-FD73-4E98-94B5-B83B200A8B47}"/>
              </a:ext>
            </a:extLst>
          </p:cNvPr>
          <p:cNvSpPr>
            <a:spLocks noGrp="1"/>
          </p:cNvSpPr>
          <p:nvPr>
            <p:ph idx="1"/>
          </p:nvPr>
        </p:nvSpPr>
        <p:spPr>
          <a:xfrm>
            <a:off x="742949" y="1171575"/>
            <a:ext cx="12036425" cy="5848350"/>
          </a:xfrm>
        </p:spPr>
        <p:txBody>
          <a:bodyPr>
            <a:normAutofit lnSpcReduction="10000"/>
          </a:bodyPr>
          <a:lstStyle/>
          <a:p>
            <a:pPr marL="0" indent="0">
              <a:buNone/>
            </a:pPr>
            <a:r>
              <a:rPr lang="pl-PL" dirty="0"/>
              <a:t>– Trudno znaleźć optymalny moment, w którym należałoby przyjąć euro. Na pewno im silniejsza jest gospodarka Polski, tym większa powinna być chęć do tego. Jeśli w innych państwach wzrost będzie bardziej dynamiczny, a u nas nastąpi stagnacja, to wówczas będziemy potrzebowali dłuższego czasu. W tej chwili ze względu na to, że pojawiają się koncepcje budżetu euro, sugerowałbym raczej zaciśnięcie pasa i przyjęcie wspólnej waluty. Ale gdyby kierować się tylko gospodarczymi powodami, należałoby jednak jeszcze poczekać – przekonuje Piotr Kuczyński.</a:t>
            </a:r>
          </a:p>
          <a:p>
            <a:pPr marL="0" indent="0">
              <a:buNone/>
            </a:pPr>
            <a:r>
              <a:rPr lang="pl-PL" dirty="0"/>
              <a:t>W opinii Jakuba Borowskiego, przystąpienie do strefy euro będzie możliwe dopiero wówczas, gdy będziemy widzieć postęp w oddłużaniu się takich krajów, jak Francja czy Włochy. Przede wszystkim w tym drugim należy upatrywać podstawowego zagrożenia, jeżeli chodzi o kryzys zadłużenia. Ale są też inne państwa, które mają wysoki dług publiczny, m.in. Belgia. Gdyby doszło do recesji, to nie będzie wiadomo, w jaki sposób sobie z nią poradzić. Skuteczność mechanizmów Eurolandu jest ograniczona. Jeżeli zobaczylibyśmy, że powróciła tam dyscyplina finansów publicznych, to wtedy można myśleć o wprowadzaniu wspólnej waluty.</a:t>
            </a:r>
          </a:p>
          <a:p>
            <a:pPr marL="0" indent="0">
              <a:buNone/>
            </a:pPr>
            <a:r>
              <a:rPr lang="pl-PL" dirty="0"/>
              <a:t>– Przynależność do strefy euro uchroniła Cypr i Grecję od katastrofy. Oba te kraje weszły na drogę postępowania naprawczego i restrukturyzacji. Wprowadzono specjalne programy, uzgodnione z ekspertami Europejskiego Banki Centralnego, przedstawicielami Komisji Europejskiej oraz Międzynarodowego Funduszu Walutowego – MN, i nie doszło do wielkiej destabilizacji ww. państw. Natomiast, oceniając nastroje we Włoszech, należy brać pod uwagę nie tylko kwestie ekonomiczne, ale także problemy społeczne, powstałe w wyniku znaczącej liczby imigrantów. Postuluję więc rozpoczęcie rzeczowej dyskusji nad perspektywą wprowadzenia wspólnej waluty w Polsce i naszego miejsca w Europie. Powinny uczestniczyć w niej wszystkie środowiska – podsumowuje Krzysztof Pietraszkiewicz.</a:t>
            </a:r>
          </a:p>
        </p:txBody>
      </p:sp>
    </p:spTree>
    <p:extLst>
      <p:ext uri="{BB962C8B-B14F-4D97-AF65-F5344CB8AC3E}">
        <p14:creationId xmlns:p14="http://schemas.microsoft.com/office/powerpoint/2010/main" val="2824655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16079A-890C-4FCD-B999-43EED75BDC8A}"/>
              </a:ext>
            </a:extLst>
          </p:cNvPr>
          <p:cNvSpPr>
            <a:spLocks noGrp="1"/>
          </p:cNvSpPr>
          <p:nvPr>
            <p:ph type="title"/>
          </p:nvPr>
        </p:nvSpPr>
        <p:spPr>
          <a:xfrm>
            <a:off x="1437680" y="128589"/>
            <a:ext cx="10063758" cy="771524"/>
          </a:xfrm>
        </p:spPr>
        <p:txBody>
          <a:bodyPr>
            <a:normAutofit/>
          </a:bodyPr>
          <a:lstStyle/>
          <a:p>
            <a:pPr algn="ctr"/>
            <a:r>
              <a:rPr lang="pl-PL" dirty="0"/>
              <a:t>Filmiki o walucie Euro</a:t>
            </a:r>
          </a:p>
        </p:txBody>
      </p:sp>
      <p:sp>
        <p:nvSpPr>
          <p:cNvPr id="3" name="Symbol zastępczy zawartości 2">
            <a:extLst>
              <a:ext uri="{FF2B5EF4-FFF2-40B4-BE49-F238E27FC236}">
                <a16:creationId xmlns:a16="http://schemas.microsoft.com/office/drawing/2014/main" id="{4878F2A9-F99A-4DDA-88FF-4264496CE209}"/>
              </a:ext>
            </a:extLst>
          </p:cNvPr>
          <p:cNvSpPr>
            <a:spLocks noGrp="1"/>
          </p:cNvSpPr>
          <p:nvPr>
            <p:ph idx="1"/>
          </p:nvPr>
        </p:nvSpPr>
        <p:spPr>
          <a:xfrm>
            <a:off x="757237" y="1171575"/>
            <a:ext cx="12022137" cy="5848350"/>
          </a:xfrm>
        </p:spPr>
        <p:txBody>
          <a:bodyPr/>
          <a:lstStyle/>
          <a:p>
            <a:pPr marL="0" indent="0">
              <a:buNone/>
            </a:pPr>
            <a:r>
              <a:rPr lang="pl-PL" dirty="0"/>
              <a:t>Poniżej wyświetlam filmiki o wadach i zaletach europejskiej waluty :</a:t>
            </a:r>
          </a:p>
        </p:txBody>
      </p:sp>
      <p:pic>
        <p:nvPicPr>
          <p:cNvPr id="6" name="Multimedia online 5" title="Co gdyby POLSKA wprowadziła EURO?">
            <a:hlinkClick r:id="" action="ppaction://media"/>
            <a:extLst>
              <a:ext uri="{FF2B5EF4-FFF2-40B4-BE49-F238E27FC236}">
                <a16:creationId xmlns:a16="http://schemas.microsoft.com/office/drawing/2014/main" id="{A26CF5FB-B5D2-434E-82F5-44F1BBEE7EC6}"/>
              </a:ext>
            </a:extLst>
          </p:cNvPr>
          <p:cNvPicPr>
            <a:picLocks noRot="1" noChangeAspect="1"/>
          </p:cNvPicPr>
          <p:nvPr>
            <a:videoFile r:link="rId1"/>
          </p:nvPr>
        </p:nvPicPr>
        <p:blipFill>
          <a:blip r:embed="rId5"/>
          <a:stretch>
            <a:fillRect/>
          </a:stretch>
        </p:blipFill>
        <p:spPr>
          <a:xfrm>
            <a:off x="1728788" y="2238078"/>
            <a:ext cx="4559300" cy="2576005"/>
          </a:xfrm>
          <a:prstGeom prst="rect">
            <a:avLst/>
          </a:prstGeom>
        </p:spPr>
      </p:pic>
      <p:pic>
        <p:nvPicPr>
          <p:cNvPr id="7" name="Multimedia online 6" title="Wejście Polski do strefy euro, jakie są korzyści, jakie zagrożenia">
            <a:hlinkClick r:id="" action="ppaction://media"/>
            <a:extLst>
              <a:ext uri="{FF2B5EF4-FFF2-40B4-BE49-F238E27FC236}">
                <a16:creationId xmlns:a16="http://schemas.microsoft.com/office/drawing/2014/main" id="{DACDE8F5-3E60-450E-A76A-AF46176A6671}"/>
              </a:ext>
            </a:extLst>
          </p:cNvPr>
          <p:cNvPicPr>
            <a:picLocks noRot="1" noChangeAspect="1"/>
          </p:cNvPicPr>
          <p:nvPr>
            <a:videoFile r:link="rId2"/>
          </p:nvPr>
        </p:nvPicPr>
        <p:blipFill>
          <a:blip r:embed="rId6"/>
          <a:stretch>
            <a:fillRect/>
          </a:stretch>
        </p:blipFill>
        <p:spPr>
          <a:xfrm>
            <a:off x="7259639" y="2237295"/>
            <a:ext cx="4559300" cy="2576005"/>
          </a:xfrm>
          <a:prstGeom prst="rect">
            <a:avLst/>
          </a:prstGeom>
        </p:spPr>
      </p:pic>
    </p:spTree>
    <p:extLst>
      <p:ext uri="{BB962C8B-B14F-4D97-AF65-F5344CB8AC3E}">
        <p14:creationId xmlns:p14="http://schemas.microsoft.com/office/powerpoint/2010/main" val="4266812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 fill="hold"/>
                                        <p:tgtEl>
                                          <p:spTgt spid="6"/>
                                        </p:tgtEl>
                                      </p:cBhvr>
                                    </p:cmd>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6"/>
                </p:tgtEl>
              </p:cMediaNode>
            </p:vide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6"/>
                  </p:tgtEl>
                </p:cond>
              </p:nextCondLst>
            </p:seq>
            <p:video>
              <p:cMediaNode vol="80000">
                <p:cTn id="42" fill="hold" display="0">
                  <p:stCondLst>
                    <p:cond delay="indefinite"/>
                  </p:stCondLst>
                </p:cTn>
                <p:tgtEl>
                  <p:spTgt spid="7"/>
                </p:tgtEl>
              </p:cMediaNode>
            </p:video>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Lst>
  </p:timing>
</p:sld>
</file>

<file path=ppt/theme/theme1.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Przycinanie</Template>
  <TotalTime>391</TotalTime>
  <Words>1509</Words>
  <Application>Microsoft Office PowerPoint</Application>
  <PresentationFormat>Niestandardowy</PresentationFormat>
  <Paragraphs>59</Paragraphs>
  <Slides>12</Slides>
  <Notes>3</Notes>
  <HiddenSlides>0</HiddenSlides>
  <MMClips>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Franklin Gothic Book</vt:lpstr>
      <vt:lpstr>Roboto</vt:lpstr>
      <vt:lpstr>Przycinanie</vt:lpstr>
      <vt:lpstr>Dlaczego nie warto wprowadzać Euro ?</vt:lpstr>
      <vt:lpstr>Wyjaśnijmy sobie co to jest Euro…</vt:lpstr>
      <vt:lpstr>Wygląd monet Euro</vt:lpstr>
      <vt:lpstr>Wygląd banknotów Euro</vt:lpstr>
      <vt:lpstr>Wady waluty Euro</vt:lpstr>
      <vt:lpstr>Koszty przystąpienia</vt:lpstr>
      <vt:lpstr>Strefa się nie zreformowała ?</vt:lpstr>
      <vt:lpstr>Odpowiedni czas</vt:lpstr>
      <vt:lpstr>Filmiki o walucie Euro</vt:lpstr>
      <vt:lpstr>Kurs Euro z dnia 28.04.2021</vt:lpstr>
      <vt:lpstr>Dzisiaj korzystałem z…</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Dlaczego nie warto wprowadzać Euro ?</dc:title>
  <dc:creator>Jakub  Nagięć</dc:creator>
  <cp:lastModifiedBy>Zbigniew Solak</cp:lastModifiedBy>
  <cp:revision>10</cp:revision>
  <dcterms:created xsi:type="dcterms:W3CDTF">2021-04-28T07:19:26Z</dcterms:created>
  <dcterms:modified xsi:type="dcterms:W3CDTF">2021-04-29T18:11:55Z</dcterms:modified>
</cp:coreProperties>
</file>