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4/26/2021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4/26/2021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4/26/2021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4/26/2021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l-PL"/>
              <a:t>Kliknij, aby edytować styl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l-PL"/>
              <a:t>Kliknij, aby edytować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4/26/2021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4/26/2021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7co1wEHkYO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pi.ngo.pl/media/get/5708" TargetMode="External"/><Relationship Id="rId2" Type="http://schemas.openxmlformats.org/officeDocument/2006/relationships/hyperlink" Target="https://blog.pzu.pl/home/lista/artykul/co-to-jest-ubezpieczenie" TargetMode="External"/><Relationship Id="rId1" Type="http://schemas.openxmlformats.org/officeDocument/2006/relationships/slideLayout" Target="../slideLayouts/slideLayout2.xml"/><Relationship Id="rId5" Type="http://schemas.openxmlformats.org/officeDocument/2006/relationships/hyperlink" Target="https://direct.money.pl/artykuly/porady/co-to-sa-akcje" TargetMode="External"/><Relationship Id="rId4" Type="http://schemas.openxmlformats.org/officeDocument/2006/relationships/hyperlink" Target="https://finanse.rankomat.pl/poradniki/co-to-jest-lokat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3A6A80-64F6-4E2A-ABE6-47DD60C4AE8B}"/>
              </a:ext>
            </a:extLst>
          </p:cNvPr>
          <p:cNvSpPr>
            <a:spLocks noGrp="1"/>
          </p:cNvSpPr>
          <p:nvPr>
            <p:ph type="ctrTitle"/>
          </p:nvPr>
        </p:nvSpPr>
        <p:spPr/>
        <p:txBody>
          <a:bodyPr/>
          <a:lstStyle/>
          <a:p>
            <a:r>
              <a:rPr lang="pl-PL" dirty="0"/>
              <a:t>Zastosowanie matematyki w ekonomii</a:t>
            </a:r>
          </a:p>
        </p:txBody>
      </p:sp>
      <p:sp>
        <p:nvSpPr>
          <p:cNvPr id="3" name="Podtytuł 2">
            <a:extLst>
              <a:ext uri="{FF2B5EF4-FFF2-40B4-BE49-F238E27FC236}">
                <a16:creationId xmlns:a16="http://schemas.microsoft.com/office/drawing/2014/main" id="{97348801-751D-45FA-BF25-020111EAB8F5}"/>
              </a:ext>
            </a:extLst>
          </p:cNvPr>
          <p:cNvSpPr>
            <a:spLocks noGrp="1"/>
          </p:cNvSpPr>
          <p:nvPr>
            <p:ph type="subTitle" idx="1"/>
          </p:nvPr>
        </p:nvSpPr>
        <p:spPr/>
        <p:txBody>
          <a:bodyPr/>
          <a:lstStyle/>
          <a:p>
            <a:r>
              <a:rPr lang="pl-PL" dirty="0"/>
              <a:t>Lekcja klasy VII a – pojęcia wstępne</a:t>
            </a:r>
          </a:p>
        </p:txBody>
      </p:sp>
    </p:spTree>
    <p:extLst>
      <p:ext uri="{BB962C8B-B14F-4D97-AF65-F5344CB8AC3E}">
        <p14:creationId xmlns:p14="http://schemas.microsoft.com/office/powerpoint/2010/main" val="253457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0E4C18-AA0B-4D27-B736-FC3068B853E3}"/>
              </a:ext>
            </a:extLst>
          </p:cNvPr>
          <p:cNvSpPr>
            <a:spLocks noGrp="1"/>
          </p:cNvSpPr>
          <p:nvPr>
            <p:ph type="title"/>
          </p:nvPr>
        </p:nvSpPr>
        <p:spPr/>
        <p:txBody>
          <a:bodyPr/>
          <a:lstStyle/>
          <a:p>
            <a:pPr algn="ctr"/>
            <a:r>
              <a:rPr lang="pl-PL" dirty="0"/>
              <a:t>Ekonomia jako dziedzina życia</a:t>
            </a:r>
          </a:p>
        </p:txBody>
      </p:sp>
      <p:sp>
        <p:nvSpPr>
          <p:cNvPr id="3" name="Symbol zastępczy zawartości 2">
            <a:extLst>
              <a:ext uri="{FF2B5EF4-FFF2-40B4-BE49-F238E27FC236}">
                <a16:creationId xmlns:a16="http://schemas.microsoft.com/office/drawing/2014/main" id="{2F9AB53A-3BF4-42F2-9EF4-BA48DCE49F34}"/>
              </a:ext>
            </a:extLst>
          </p:cNvPr>
          <p:cNvSpPr>
            <a:spLocks noGrp="1"/>
          </p:cNvSpPr>
          <p:nvPr>
            <p:ph idx="1"/>
          </p:nvPr>
        </p:nvSpPr>
        <p:spPr/>
        <p:txBody>
          <a:bodyPr>
            <a:normAutofit/>
          </a:bodyPr>
          <a:lstStyle/>
          <a:p>
            <a:r>
              <a:rPr lang="pl-PL" sz="4000" dirty="0">
                <a:hlinkClick r:id="rId2"/>
              </a:rPr>
              <a:t>(1053) 1. Ekonomia jako dziedzina życia | Wolna przedsiębiorczość - dr Mateusz Machaj - YouTube</a:t>
            </a:r>
            <a:endParaRPr lang="pl-PL" sz="4000" dirty="0"/>
          </a:p>
        </p:txBody>
      </p:sp>
    </p:spTree>
    <p:extLst>
      <p:ext uri="{BB962C8B-B14F-4D97-AF65-F5344CB8AC3E}">
        <p14:creationId xmlns:p14="http://schemas.microsoft.com/office/powerpoint/2010/main" val="1084435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DD30D2-567A-4133-8A68-50C72671D7C8}"/>
              </a:ext>
            </a:extLst>
          </p:cNvPr>
          <p:cNvSpPr>
            <a:spLocks noGrp="1"/>
          </p:cNvSpPr>
          <p:nvPr>
            <p:ph type="title"/>
          </p:nvPr>
        </p:nvSpPr>
        <p:spPr/>
        <p:txBody>
          <a:bodyPr/>
          <a:lstStyle/>
          <a:p>
            <a:pPr algn="ctr"/>
            <a:r>
              <a:rPr lang="pl-PL" dirty="0"/>
              <a:t>ubezpieczenia</a:t>
            </a:r>
          </a:p>
        </p:txBody>
      </p:sp>
      <p:sp>
        <p:nvSpPr>
          <p:cNvPr id="3" name="Symbol zastępczy zawartości 2">
            <a:extLst>
              <a:ext uri="{FF2B5EF4-FFF2-40B4-BE49-F238E27FC236}">
                <a16:creationId xmlns:a16="http://schemas.microsoft.com/office/drawing/2014/main" id="{1F0D637D-0E6D-4BA0-8C2C-EE654FF05D31}"/>
              </a:ext>
            </a:extLst>
          </p:cNvPr>
          <p:cNvSpPr>
            <a:spLocks noGrp="1"/>
          </p:cNvSpPr>
          <p:nvPr>
            <p:ph idx="1"/>
          </p:nvPr>
        </p:nvSpPr>
        <p:spPr/>
        <p:txBody>
          <a:bodyPr>
            <a:normAutofit fontScale="92500"/>
          </a:bodyPr>
          <a:lstStyle/>
          <a:p>
            <a:pPr algn="l"/>
            <a:r>
              <a:rPr lang="pl-PL" b="0" i="0" dirty="0">
                <a:solidFill>
                  <a:srgbClr val="545C68"/>
                </a:solidFill>
                <a:effectLst/>
                <a:latin typeface="Source Sans Pro" panose="020B0604020202020204" pitchFamily="34" charset="0"/>
              </a:rPr>
              <a:t>To umowa, zawarta pomiędzy nami (klientem) a ubezpieczycielem (zakładem ubezpieczeń, towarzystwem ubezpieczeniowym). Ubezpieczyciel zobowiązuje się w ramach tej umowy wypłacić nam określoną sumę pieniędzy w razie zajścia wypadku ubezpieczeniowego lub zobowiązuje się do wykonania określonej w umowie ubezpieczeniowej usługi (np. organizacji pomocy), czyli tego, co jest przedmiotem ubezpieczenia. To także stworzenie (wykupienie) sobie zabezpieczenia na wypadek zaistnienia potrzeb, których pokrycie byłoby bardzo trudne lub wręcz niemożliwe bez tej dodatkowej kwoty gwarantowanej w ubezpieczeniu.</a:t>
            </a:r>
          </a:p>
          <a:p>
            <a:pPr algn="l"/>
            <a:r>
              <a:rPr lang="pl-PL" b="0" i="0" dirty="0">
                <a:solidFill>
                  <a:srgbClr val="545C68"/>
                </a:solidFill>
                <a:effectLst/>
                <a:latin typeface="Source Sans Pro" panose="020B0604020202020204" pitchFamily="34" charset="0"/>
              </a:rPr>
              <a:t>Ubezpieczenia działają na stosunkowo prostej zasadzie tzw. transferu ryzyka. Według tej zasady, w odpowiednio dużej grupie ubezpieczonych, tylko niektórych dotknie ryzyko, przed którym chcą się zabezpieczyć. Odszkodowania wypłacane są z funduszu, na który składają się środki wpłacane przez wszystkich ubezpieczonych (z tytułu konkretnego ubezpieczenia). Dlatego, jeżeli w okresie ubezpieczenia nie zdarzy się wypadek ubezpieczeniowy, składka nie podlega zwrotowi. Upraszczając można przyjąć, że złożyła się na odszkodowania wypłacone tym, którym taki wypadek się przydarzył. Ubezpieczenia nie należy zatem traktować jako lokaty (poza produktami typu: poliso-lokata, czyli ubezpieczeniami finansowymi).</a:t>
            </a:r>
          </a:p>
          <a:p>
            <a:endParaRPr lang="pl-PL" dirty="0"/>
          </a:p>
        </p:txBody>
      </p:sp>
    </p:spTree>
    <p:extLst>
      <p:ext uri="{BB962C8B-B14F-4D97-AF65-F5344CB8AC3E}">
        <p14:creationId xmlns:p14="http://schemas.microsoft.com/office/powerpoint/2010/main" val="2644636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078A52F-85EA-4C0B-962B-D9D9DD4DD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19797D5-5700-4683-B30A-5B4D56CB82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4856A7B9-9801-42EC-A4C9-7E22A56EF5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AD54DB8-C150-4290-85D6-F5B0262BFE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8" name="Rectangle 17">
            <a:extLst>
              <a:ext uri="{FF2B5EF4-FFF2-40B4-BE49-F238E27FC236}">
                <a16:creationId xmlns:a16="http://schemas.microsoft.com/office/drawing/2014/main" id="{379F11E2-8BA5-4C5C-AE7C-361E5EA01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C00E1DA-EC7C-40FC-95E3-11FDCD2E4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ytuł 1">
            <a:extLst>
              <a:ext uri="{FF2B5EF4-FFF2-40B4-BE49-F238E27FC236}">
                <a16:creationId xmlns:a16="http://schemas.microsoft.com/office/drawing/2014/main" id="{168BD996-566E-4033-9387-70EE27AD6E77}"/>
              </a:ext>
            </a:extLst>
          </p:cNvPr>
          <p:cNvSpPr>
            <a:spLocks noGrp="1"/>
          </p:cNvSpPr>
          <p:nvPr>
            <p:ph type="title"/>
          </p:nvPr>
        </p:nvSpPr>
        <p:spPr>
          <a:xfrm>
            <a:off x="8296275" y="1419225"/>
            <a:ext cx="3081576" cy="2085869"/>
          </a:xfrm>
        </p:spPr>
        <p:txBody>
          <a:bodyPr vert="horz" lIns="91440" tIns="45720" rIns="91440" bIns="45720" rtlCol="0" anchor="b">
            <a:normAutofit/>
          </a:bodyPr>
          <a:lstStyle/>
          <a:p>
            <a:r>
              <a:rPr lang="en-US" sz="3600">
                <a:solidFill>
                  <a:srgbClr val="FFFFFF"/>
                </a:solidFill>
              </a:rPr>
              <a:t>Budżet domowy</a:t>
            </a:r>
          </a:p>
        </p:txBody>
      </p:sp>
      <p:grpSp>
        <p:nvGrpSpPr>
          <p:cNvPr id="26" name="Group 21">
            <a:extLst>
              <a:ext uri="{FF2B5EF4-FFF2-40B4-BE49-F238E27FC236}">
                <a16:creationId xmlns:a16="http://schemas.microsoft.com/office/drawing/2014/main" id="{9A421166-2996-41A7-B094-AE5316F347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27" name="Rectangle 22">
              <a:extLst>
                <a:ext uri="{FF2B5EF4-FFF2-40B4-BE49-F238E27FC236}">
                  <a16:creationId xmlns:a16="http://schemas.microsoft.com/office/drawing/2014/main" id="{FDBB1B92-A3EB-43E4-8FAB-D20E8ED14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3F3972F4-FE7E-48EA-AAD8-9BE5750A6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221614E5-870B-4D5E-A43B-8FF7E53234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pic>
        <p:nvPicPr>
          <p:cNvPr id="11" name="Symbol zastępczy zawartości 10">
            <a:extLst>
              <a:ext uri="{FF2B5EF4-FFF2-40B4-BE49-F238E27FC236}">
                <a16:creationId xmlns:a16="http://schemas.microsoft.com/office/drawing/2014/main" id="{5AA2E980-86ED-4660-AEBB-8261F1032F70}"/>
              </a:ext>
            </a:extLst>
          </p:cNvPr>
          <p:cNvPicPr>
            <a:picLocks noGrp="1" noChangeAspect="1"/>
          </p:cNvPicPr>
          <p:nvPr>
            <p:ph idx="1"/>
          </p:nvPr>
        </p:nvPicPr>
        <p:blipFill>
          <a:blip r:embed="rId2"/>
          <a:stretch>
            <a:fillRect/>
          </a:stretch>
        </p:blipFill>
        <p:spPr>
          <a:xfrm>
            <a:off x="1328568" y="723899"/>
            <a:ext cx="5642572" cy="5908407"/>
          </a:xfrm>
        </p:spPr>
      </p:pic>
    </p:spTree>
    <p:extLst>
      <p:ext uri="{BB962C8B-B14F-4D97-AF65-F5344CB8AC3E}">
        <p14:creationId xmlns:p14="http://schemas.microsoft.com/office/powerpoint/2010/main" val="263860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7CE721-4124-4F5F-8A01-E2E2B84F4BAE}"/>
              </a:ext>
            </a:extLst>
          </p:cNvPr>
          <p:cNvSpPr>
            <a:spLocks noGrp="1"/>
          </p:cNvSpPr>
          <p:nvPr>
            <p:ph type="title"/>
          </p:nvPr>
        </p:nvSpPr>
        <p:spPr/>
        <p:txBody>
          <a:bodyPr/>
          <a:lstStyle/>
          <a:p>
            <a:pPr algn="ctr"/>
            <a:r>
              <a:rPr lang="pl-PL" dirty="0"/>
              <a:t>LOKATY</a:t>
            </a:r>
          </a:p>
        </p:txBody>
      </p:sp>
      <p:pic>
        <p:nvPicPr>
          <p:cNvPr id="5" name="Symbol zastępczy zawartości 4">
            <a:extLst>
              <a:ext uri="{FF2B5EF4-FFF2-40B4-BE49-F238E27FC236}">
                <a16:creationId xmlns:a16="http://schemas.microsoft.com/office/drawing/2014/main" id="{6163B2A6-BE6A-4A9B-85A8-FCA4ED141C51}"/>
              </a:ext>
            </a:extLst>
          </p:cNvPr>
          <p:cNvPicPr>
            <a:picLocks noGrp="1" noChangeAspect="1"/>
          </p:cNvPicPr>
          <p:nvPr>
            <p:ph idx="1"/>
          </p:nvPr>
        </p:nvPicPr>
        <p:blipFill>
          <a:blip r:embed="rId2"/>
          <a:stretch>
            <a:fillRect/>
          </a:stretch>
        </p:blipFill>
        <p:spPr>
          <a:xfrm>
            <a:off x="1466850" y="1901031"/>
            <a:ext cx="8915400" cy="1895475"/>
          </a:xfrm>
        </p:spPr>
      </p:pic>
      <p:pic>
        <p:nvPicPr>
          <p:cNvPr id="7" name="Obraz 6">
            <a:extLst>
              <a:ext uri="{FF2B5EF4-FFF2-40B4-BE49-F238E27FC236}">
                <a16:creationId xmlns:a16="http://schemas.microsoft.com/office/drawing/2014/main" id="{816C1ECD-6AEC-4EB8-82E3-9D638AA5F5B5}"/>
              </a:ext>
            </a:extLst>
          </p:cNvPr>
          <p:cNvPicPr>
            <a:picLocks noChangeAspect="1"/>
          </p:cNvPicPr>
          <p:nvPr/>
        </p:nvPicPr>
        <p:blipFill>
          <a:blip r:embed="rId3"/>
          <a:stretch>
            <a:fillRect/>
          </a:stretch>
        </p:blipFill>
        <p:spPr>
          <a:xfrm>
            <a:off x="1323975" y="3981581"/>
            <a:ext cx="9401175" cy="1362075"/>
          </a:xfrm>
          <a:prstGeom prst="rect">
            <a:avLst/>
          </a:prstGeom>
        </p:spPr>
      </p:pic>
    </p:spTree>
    <p:extLst>
      <p:ext uri="{BB962C8B-B14F-4D97-AF65-F5344CB8AC3E}">
        <p14:creationId xmlns:p14="http://schemas.microsoft.com/office/powerpoint/2010/main" val="330546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BAB7E3-D4C4-465D-8F4A-F7D3B43B1D64}"/>
              </a:ext>
            </a:extLst>
          </p:cNvPr>
          <p:cNvSpPr>
            <a:spLocks noGrp="1"/>
          </p:cNvSpPr>
          <p:nvPr>
            <p:ph type="title"/>
          </p:nvPr>
        </p:nvSpPr>
        <p:spPr/>
        <p:txBody>
          <a:bodyPr/>
          <a:lstStyle/>
          <a:p>
            <a:pPr algn="ctr"/>
            <a:r>
              <a:rPr lang="pl-PL" dirty="0"/>
              <a:t>AKCJE</a:t>
            </a:r>
          </a:p>
        </p:txBody>
      </p:sp>
      <p:pic>
        <p:nvPicPr>
          <p:cNvPr id="5" name="Symbol zastępczy zawartości 4">
            <a:extLst>
              <a:ext uri="{FF2B5EF4-FFF2-40B4-BE49-F238E27FC236}">
                <a16:creationId xmlns:a16="http://schemas.microsoft.com/office/drawing/2014/main" id="{4F96D51A-321F-4F3F-A35C-B944E74F9600}"/>
              </a:ext>
            </a:extLst>
          </p:cNvPr>
          <p:cNvPicPr>
            <a:picLocks noGrp="1" noChangeAspect="1"/>
          </p:cNvPicPr>
          <p:nvPr>
            <p:ph idx="1"/>
          </p:nvPr>
        </p:nvPicPr>
        <p:blipFill>
          <a:blip r:embed="rId2"/>
          <a:stretch>
            <a:fillRect/>
          </a:stretch>
        </p:blipFill>
        <p:spPr>
          <a:xfrm>
            <a:off x="2667000" y="2239169"/>
            <a:ext cx="7562850" cy="1619250"/>
          </a:xfrm>
        </p:spPr>
      </p:pic>
      <p:sp>
        <p:nvSpPr>
          <p:cNvPr id="7" name="pole tekstowe 6">
            <a:extLst>
              <a:ext uri="{FF2B5EF4-FFF2-40B4-BE49-F238E27FC236}">
                <a16:creationId xmlns:a16="http://schemas.microsoft.com/office/drawing/2014/main" id="{203ED3B3-3E36-4D95-95BC-8ACFA0886678}"/>
              </a:ext>
            </a:extLst>
          </p:cNvPr>
          <p:cNvSpPr txBox="1"/>
          <p:nvPr/>
        </p:nvSpPr>
        <p:spPr>
          <a:xfrm>
            <a:off x="3215936" y="4159162"/>
            <a:ext cx="6094520" cy="923330"/>
          </a:xfrm>
          <a:prstGeom prst="rect">
            <a:avLst/>
          </a:prstGeom>
          <a:noFill/>
        </p:spPr>
        <p:txBody>
          <a:bodyPr wrap="square">
            <a:spAutoFit/>
          </a:bodyPr>
          <a:lstStyle/>
          <a:p>
            <a:r>
              <a:rPr lang="pl-PL" b="1" i="0" dirty="0">
                <a:solidFill>
                  <a:srgbClr val="2C2B2B"/>
                </a:solidFill>
                <a:effectLst/>
                <a:latin typeface="Nunito"/>
              </a:rPr>
              <a:t>Akcje przeznaczone są raczej dla doświadczonych inwestorów, którzy są skłonni ponieść duże ryzyko, licząc się w takim samym stopniu zarówno z zyskiem, jak i stratą.</a:t>
            </a:r>
            <a:endParaRPr lang="pl-PL" dirty="0"/>
          </a:p>
        </p:txBody>
      </p:sp>
    </p:spTree>
    <p:extLst>
      <p:ext uri="{BB962C8B-B14F-4D97-AF65-F5344CB8AC3E}">
        <p14:creationId xmlns:p14="http://schemas.microsoft.com/office/powerpoint/2010/main" val="2223137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94A013-2AFA-4651-B5C1-9B1BA496679D}"/>
              </a:ext>
            </a:extLst>
          </p:cNvPr>
          <p:cNvSpPr>
            <a:spLocks noGrp="1"/>
          </p:cNvSpPr>
          <p:nvPr>
            <p:ph type="title"/>
          </p:nvPr>
        </p:nvSpPr>
        <p:spPr/>
        <p:txBody>
          <a:bodyPr/>
          <a:lstStyle/>
          <a:p>
            <a:r>
              <a:rPr lang="pl-PL" dirty="0"/>
              <a:t>bibliografia</a:t>
            </a:r>
          </a:p>
        </p:txBody>
      </p:sp>
      <p:sp>
        <p:nvSpPr>
          <p:cNvPr id="3" name="Symbol zastępczy zawartości 2">
            <a:extLst>
              <a:ext uri="{FF2B5EF4-FFF2-40B4-BE49-F238E27FC236}">
                <a16:creationId xmlns:a16="http://schemas.microsoft.com/office/drawing/2014/main" id="{4EECBDB9-2609-4C4F-A41F-F97D185E214D}"/>
              </a:ext>
            </a:extLst>
          </p:cNvPr>
          <p:cNvSpPr>
            <a:spLocks noGrp="1"/>
          </p:cNvSpPr>
          <p:nvPr>
            <p:ph idx="1"/>
          </p:nvPr>
        </p:nvSpPr>
        <p:spPr/>
        <p:txBody>
          <a:bodyPr/>
          <a:lstStyle/>
          <a:p>
            <a:r>
              <a:rPr lang="pl-PL" dirty="0">
                <a:hlinkClick r:id="rId2"/>
              </a:rPr>
              <a:t>Co to jest ubezpieczenie? (pzu.pl)</a:t>
            </a:r>
            <a:endParaRPr lang="pl-PL" dirty="0"/>
          </a:p>
          <a:p>
            <a:r>
              <a:rPr lang="pl-PL" dirty="0">
                <a:hlinkClick r:id="rId3"/>
              </a:rPr>
              <a:t>5708 (ngo.pl)</a:t>
            </a:r>
            <a:endParaRPr lang="pl-PL" dirty="0"/>
          </a:p>
          <a:p>
            <a:r>
              <a:rPr lang="pl-PL" dirty="0">
                <a:hlinkClick r:id="rId4"/>
              </a:rPr>
              <a:t>Co to jest lokata bankowa? Rodzaje depozytów | Finanse </a:t>
            </a:r>
            <a:r>
              <a:rPr lang="pl-PL" dirty="0" err="1">
                <a:hlinkClick r:id="rId4"/>
              </a:rPr>
              <a:t>Rankomat</a:t>
            </a:r>
            <a:endParaRPr lang="pl-PL" dirty="0"/>
          </a:p>
          <a:p>
            <a:r>
              <a:rPr lang="pl-PL" dirty="0">
                <a:hlinkClick r:id="rId5"/>
              </a:rPr>
              <a:t>Co to są akcje i jakie są ich rodzaje? Sprawdź! (money.pl)</a:t>
            </a:r>
            <a:endParaRPr lang="pl-PL" dirty="0"/>
          </a:p>
          <a:p>
            <a:endParaRPr lang="pl-PL" dirty="0"/>
          </a:p>
          <a:p>
            <a:endParaRPr lang="pl-PL" dirty="0"/>
          </a:p>
          <a:p>
            <a:endParaRPr lang="pl-PL" dirty="0"/>
          </a:p>
        </p:txBody>
      </p:sp>
    </p:spTree>
    <p:extLst>
      <p:ext uri="{BB962C8B-B14F-4D97-AF65-F5344CB8AC3E}">
        <p14:creationId xmlns:p14="http://schemas.microsoft.com/office/powerpoint/2010/main" val="2406492266"/>
      </p:ext>
    </p:extLst>
  </p:cSld>
  <p:clrMapOvr>
    <a:masterClrMapping/>
  </p:clrMapOvr>
</p:sld>
</file>

<file path=ppt/theme/theme1.xml><?xml version="1.0" encoding="utf-8"?>
<a:theme xmlns:a="http://schemas.openxmlformats.org/drawingml/2006/main" name="Dywidenda">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TM03457464[[fn=Dywidenda]]</Template>
  <TotalTime>216</TotalTime>
  <Words>306</Words>
  <Application>Microsoft Office PowerPoint</Application>
  <PresentationFormat>Panoramiczny</PresentationFormat>
  <Paragraphs>17</Paragraphs>
  <Slides>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7</vt:i4>
      </vt:variant>
    </vt:vector>
  </HeadingPairs>
  <TitlesOfParts>
    <vt:vector size="12" baseType="lpstr">
      <vt:lpstr>Gill Sans MT</vt:lpstr>
      <vt:lpstr>Nunito</vt:lpstr>
      <vt:lpstr>Source Sans Pro</vt:lpstr>
      <vt:lpstr>Wingdings 2</vt:lpstr>
      <vt:lpstr>Dywidenda</vt:lpstr>
      <vt:lpstr>Zastosowanie matematyki w ekonomii</vt:lpstr>
      <vt:lpstr>Ekonomia jako dziedzina życia</vt:lpstr>
      <vt:lpstr>ubezpieczenia</vt:lpstr>
      <vt:lpstr>Budżet domowy</vt:lpstr>
      <vt:lpstr>LOKATY</vt:lpstr>
      <vt:lpstr>AKCJE</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Zastosowanie matematyki w ekonomii</dc:title>
  <dc:creator>welna.natalia7@gmail.com</dc:creator>
  <cp:lastModifiedBy>welna.natalia7@gmail.com</cp:lastModifiedBy>
  <cp:revision>5</cp:revision>
  <dcterms:created xsi:type="dcterms:W3CDTF">2021-04-26T07:04:24Z</dcterms:created>
  <dcterms:modified xsi:type="dcterms:W3CDTF">2021-04-26T10:40:39Z</dcterms:modified>
</cp:coreProperties>
</file>