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7" r:id="rId3"/>
    <p:sldId id="257" r:id="rId4"/>
    <p:sldId id="264" r:id="rId5"/>
    <p:sldId id="258" r:id="rId6"/>
    <p:sldId id="263" r:id="rId7"/>
    <p:sldId id="259" r:id="rId8"/>
    <p:sldId id="260" r:id="rId9"/>
    <p:sldId id="261" r:id="rId10"/>
    <p:sldId id="262" r:id="rId11"/>
    <p:sldId id="266" r:id="rId12"/>
    <p:sldId id="268" r:id="rId13"/>
    <p:sldId id="265" r:id="rId14"/>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EDF9D7F-50DE-4E11-B5E7-9BD06FAD137A}" v="6" dt="2021-04-27T18:51:01.109"/>
    <p1510:client id="{691C1F1E-08CB-4751-A7C9-75CF112428B5}" v="960" dt="2021-04-26T14:56:40.050"/>
    <p1510:client id="{BB283479-0310-3B6C-4E10-3A18DAB380E3}" v="442" dt="2021-04-28T06:21:47.62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40" d="100"/>
          <a:sy n="40" d="100"/>
        </p:scale>
        <p:origin x="1002"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_rels/data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svg"/><Relationship Id="rId1" Type="http://schemas.openxmlformats.org/officeDocument/2006/relationships/image" Target="../media/image6.png"/><Relationship Id="rId4" Type="http://schemas.openxmlformats.org/officeDocument/2006/relationships/image" Target="../media/image9.svg"/></Relationships>
</file>

<file path=ppt/diagrams/_rels/drawing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svg"/><Relationship Id="rId1" Type="http://schemas.openxmlformats.org/officeDocument/2006/relationships/image" Target="../media/image6.png"/><Relationship Id="rId4" Type="http://schemas.openxmlformats.org/officeDocument/2006/relationships/image" Target="../media/image9.svg"/></Relationships>
</file>

<file path=ppt/diagrams/colors1.xml><?xml version="1.0" encoding="utf-8"?>
<dgm:colorsDef xmlns:dgm="http://schemas.openxmlformats.org/drawingml/2006/diagram" xmlns:a="http://schemas.openxmlformats.org/drawingml/2006/main" uniqueId="urn:microsoft.com/office/officeart/2018/5/colors/Iconchunking_neutralbg_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a:alpha val="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B2C9E58-D3E9-427F-B024-3DC7DC166EEB}" type="doc">
      <dgm:prSet loTypeId="urn:microsoft.com/office/officeart/2018/5/layout/CenteredIconLabelDescriptionList" loCatId="icon" qsTypeId="urn:microsoft.com/office/officeart/2005/8/quickstyle/simple1" qsCatId="simple" csTypeId="urn:microsoft.com/office/officeart/2018/5/colors/Iconchunking_neutralbg_accent1_2" csCatId="accent1" phldr="1"/>
      <dgm:spPr/>
      <dgm:t>
        <a:bodyPr/>
        <a:lstStyle/>
        <a:p>
          <a:endParaRPr lang="en-US"/>
        </a:p>
      </dgm:t>
    </dgm:pt>
    <dgm:pt modelId="{B71D6B5E-E4E2-4001-859A-336F17ACCAD0}">
      <dgm:prSet/>
      <dgm:spPr/>
      <dgm:t>
        <a:bodyPr/>
        <a:lstStyle/>
        <a:p>
          <a:pPr>
            <a:lnSpc>
              <a:spcPct val="100000"/>
            </a:lnSpc>
            <a:defRPr b="1"/>
          </a:pPr>
          <a:r>
            <a:rPr lang="pl-PL"/>
            <a:t>Kreacja pierwotna to proces przebiegający w banku centralnym, polegający na udzielaniu kredytów bankom komercyjnym oraz emitowaniu przez bank centralny pieniądza gotówkowego. Udzielenie kredytu nie jest dla banku centralnego wydatkiem - nie korzysta on w tym celu ze środków w nim zdeponowanych, ale tworzy nowy pieniądz.</a:t>
          </a:r>
          <a:endParaRPr lang="en-US"/>
        </a:p>
      </dgm:t>
    </dgm:pt>
    <dgm:pt modelId="{782EF17C-6730-415E-A9A4-B9AD6D7C2263}" type="parTrans" cxnId="{B6ED030D-230E-41ED-A840-68B021AE14C0}">
      <dgm:prSet/>
      <dgm:spPr/>
      <dgm:t>
        <a:bodyPr/>
        <a:lstStyle/>
        <a:p>
          <a:endParaRPr lang="en-US"/>
        </a:p>
      </dgm:t>
    </dgm:pt>
    <dgm:pt modelId="{C7FA970D-97B7-489A-86A1-C2564C6FA131}" type="sibTrans" cxnId="{B6ED030D-230E-41ED-A840-68B021AE14C0}">
      <dgm:prSet/>
      <dgm:spPr/>
      <dgm:t>
        <a:bodyPr/>
        <a:lstStyle/>
        <a:p>
          <a:endParaRPr lang="en-US"/>
        </a:p>
      </dgm:t>
    </dgm:pt>
    <dgm:pt modelId="{4BFEFC46-FED2-4D90-9FD7-F5AE368109E4}">
      <dgm:prSet/>
      <dgm:spPr/>
      <dgm:t>
        <a:bodyPr/>
        <a:lstStyle/>
        <a:p>
          <a:pPr>
            <a:lnSpc>
              <a:spcPct val="100000"/>
            </a:lnSpc>
            <a:defRPr b="1"/>
          </a:pPr>
          <a:r>
            <a:rPr lang="pl-PL" b="1"/>
            <a:t>Sposoby pierwotnej kreacji pieniądza</a:t>
          </a:r>
          <a:r>
            <a:rPr lang="pl-PL"/>
            <a:t>:</a:t>
          </a:r>
          <a:endParaRPr lang="en-US"/>
        </a:p>
      </dgm:t>
    </dgm:pt>
    <dgm:pt modelId="{BDF54267-5A39-44A3-BDB7-6A351E0CE2B5}" type="parTrans" cxnId="{107CCE93-5106-454D-9828-28941A40E759}">
      <dgm:prSet/>
      <dgm:spPr/>
      <dgm:t>
        <a:bodyPr/>
        <a:lstStyle/>
        <a:p>
          <a:endParaRPr lang="en-US"/>
        </a:p>
      </dgm:t>
    </dgm:pt>
    <dgm:pt modelId="{FC2D93DA-5DE6-4D2B-86ED-9C34E5964C03}" type="sibTrans" cxnId="{107CCE93-5106-454D-9828-28941A40E759}">
      <dgm:prSet/>
      <dgm:spPr/>
      <dgm:t>
        <a:bodyPr/>
        <a:lstStyle/>
        <a:p>
          <a:endParaRPr lang="en-US"/>
        </a:p>
      </dgm:t>
    </dgm:pt>
    <dgm:pt modelId="{C80FBB78-4595-4A61-9057-E48F3707CC22}" type="pres">
      <dgm:prSet presAssocID="{DB2C9E58-D3E9-427F-B024-3DC7DC166EEB}" presName="root" presStyleCnt="0">
        <dgm:presLayoutVars>
          <dgm:dir/>
          <dgm:resizeHandles val="exact"/>
        </dgm:presLayoutVars>
      </dgm:prSet>
      <dgm:spPr/>
    </dgm:pt>
    <dgm:pt modelId="{C5EB6D13-06D0-410E-88AC-4E1AC67B5FBE}" type="pres">
      <dgm:prSet presAssocID="{B71D6B5E-E4E2-4001-859A-336F17ACCAD0}" presName="compNode" presStyleCnt="0"/>
      <dgm:spPr/>
    </dgm:pt>
    <dgm:pt modelId="{F7D44F75-5804-48D7-82E8-72A02CBBD5E1}" type="pres">
      <dgm:prSet presAssocID="{B71D6B5E-E4E2-4001-859A-336F17ACCAD0}"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Money"/>
        </a:ext>
      </dgm:extLst>
    </dgm:pt>
    <dgm:pt modelId="{146AB8EA-ACE6-4784-80F3-3BFB5A823CEC}" type="pres">
      <dgm:prSet presAssocID="{B71D6B5E-E4E2-4001-859A-336F17ACCAD0}" presName="iconSpace" presStyleCnt="0"/>
      <dgm:spPr/>
    </dgm:pt>
    <dgm:pt modelId="{C4418CBE-8AD0-4931-AE13-684D1936F00B}" type="pres">
      <dgm:prSet presAssocID="{B71D6B5E-E4E2-4001-859A-336F17ACCAD0}" presName="parTx" presStyleLbl="revTx" presStyleIdx="0" presStyleCnt="4">
        <dgm:presLayoutVars>
          <dgm:chMax val="0"/>
          <dgm:chPref val="0"/>
        </dgm:presLayoutVars>
      </dgm:prSet>
      <dgm:spPr/>
    </dgm:pt>
    <dgm:pt modelId="{35CD2E7A-0EFA-417F-BFEF-9F83944B7632}" type="pres">
      <dgm:prSet presAssocID="{B71D6B5E-E4E2-4001-859A-336F17ACCAD0}" presName="txSpace" presStyleCnt="0"/>
      <dgm:spPr/>
    </dgm:pt>
    <dgm:pt modelId="{F6BA42D4-868A-4025-B9AE-A60C2FBA8B8C}" type="pres">
      <dgm:prSet presAssocID="{B71D6B5E-E4E2-4001-859A-336F17ACCAD0}" presName="desTx" presStyleLbl="revTx" presStyleIdx="1" presStyleCnt="4">
        <dgm:presLayoutVars/>
      </dgm:prSet>
      <dgm:spPr/>
    </dgm:pt>
    <dgm:pt modelId="{64EF89D8-37B0-46C2-81B4-4EC4A5500C84}" type="pres">
      <dgm:prSet presAssocID="{C7FA970D-97B7-489A-86A1-C2564C6FA131}" presName="sibTrans" presStyleCnt="0"/>
      <dgm:spPr/>
    </dgm:pt>
    <dgm:pt modelId="{CCC677CD-5695-4EF3-8C85-FF7A4D1F4780}" type="pres">
      <dgm:prSet presAssocID="{4BFEFC46-FED2-4D90-9FD7-F5AE368109E4}" presName="compNode" presStyleCnt="0"/>
      <dgm:spPr/>
    </dgm:pt>
    <dgm:pt modelId="{5A2A5F6F-3DC6-436C-B81F-D8EC702BAE52}" type="pres">
      <dgm:prSet presAssocID="{4BFEFC46-FED2-4D90-9FD7-F5AE368109E4}"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Bank"/>
        </a:ext>
      </dgm:extLst>
    </dgm:pt>
    <dgm:pt modelId="{C459B7FA-D956-49A8-B7AB-4C443D6AA059}" type="pres">
      <dgm:prSet presAssocID="{4BFEFC46-FED2-4D90-9FD7-F5AE368109E4}" presName="iconSpace" presStyleCnt="0"/>
      <dgm:spPr/>
    </dgm:pt>
    <dgm:pt modelId="{1D089394-2008-4CE7-A833-BCD1A1BA242D}" type="pres">
      <dgm:prSet presAssocID="{4BFEFC46-FED2-4D90-9FD7-F5AE368109E4}" presName="parTx" presStyleLbl="revTx" presStyleIdx="2" presStyleCnt="4">
        <dgm:presLayoutVars>
          <dgm:chMax val="0"/>
          <dgm:chPref val="0"/>
        </dgm:presLayoutVars>
      </dgm:prSet>
      <dgm:spPr/>
    </dgm:pt>
    <dgm:pt modelId="{B2DE342D-C75D-4830-8AD3-18E91E3C5E6D}" type="pres">
      <dgm:prSet presAssocID="{4BFEFC46-FED2-4D90-9FD7-F5AE368109E4}" presName="txSpace" presStyleCnt="0"/>
      <dgm:spPr/>
    </dgm:pt>
    <dgm:pt modelId="{382B4111-0D2F-4143-BC79-02255D8EAF68}" type="pres">
      <dgm:prSet presAssocID="{4BFEFC46-FED2-4D90-9FD7-F5AE368109E4}" presName="desTx" presStyleLbl="revTx" presStyleIdx="3" presStyleCnt="4">
        <dgm:presLayoutVars/>
      </dgm:prSet>
      <dgm:spPr/>
    </dgm:pt>
  </dgm:ptLst>
  <dgm:cxnLst>
    <dgm:cxn modelId="{3E09AD0C-8B65-40FF-B4A4-E6DB3AC9DDCF}" type="presOf" srcId="{DB2C9E58-D3E9-427F-B024-3DC7DC166EEB}" destId="{C80FBB78-4595-4A61-9057-E48F3707CC22}" srcOrd="0" destOrd="0" presId="urn:microsoft.com/office/officeart/2018/5/layout/CenteredIconLabelDescriptionList"/>
    <dgm:cxn modelId="{B6ED030D-230E-41ED-A840-68B021AE14C0}" srcId="{DB2C9E58-D3E9-427F-B024-3DC7DC166EEB}" destId="{B71D6B5E-E4E2-4001-859A-336F17ACCAD0}" srcOrd="0" destOrd="0" parTransId="{782EF17C-6730-415E-A9A4-B9AD6D7C2263}" sibTransId="{C7FA970D-97B7-489A-86A1-C2564C6FA131}"/>
    <dgm:cxn modelId="{1E675953-A3C6-41E9-ACFC-5DEF2CC50C74}" type="presOf" srcId="{4BFEFC46-FED2-4D90-9FD7-F5AE368109E4}" destId="{1D089394-2008-4CE7-A833-BCD1A1BA242D}" srcOrd="0" destOrd="0" presId="urn:microsoft.com/office/officeart/2018/5/layout/CenteredIconLabelDescriptionList"/>
    <dgm:cxn modelId="{107CCE93-5106-454D-9828-28941A40E759}" srcId="{DB2C9E58-D3E9-427F-B024-3DC7DC166EEB}" destId="{4BFEFC46-FED2-4D90-9FD7-F5AE368109E4}" srcOrd="1" destOrd="0" parTransId="{BDF54267-5A39-44A3-BDB7-6A351E0CE2B5}" sibTransId="{FC2D93DA-5DE6-4D2B-86ED-9C34E5964C03}"/>
    <dgm:cxn modelId="{431A2CEC-C23F-4DDE-BAEF-9C7CE451DF61}" type="presOf" srcId="{B71D6B5E-E4E2-4001-859A-336F17ACCAD0}" destId="{C4418CBE-8AD0-4931-AE13-684D1936F00B}" srcOrd="0" destOrd="0" presId="urn:microsoft.com/office/officeart/2018/5/layout/CenteredIconLabelDescriptionList"/>
    <dgm:cxn modelId="{CDC41D5E-1D62-40AD-9275-BF646311C1F1}" type="presParOf" srcId="{C80FBB78-4595-4A61-9057-E48F3707CC22}" destId="{C5EB6D13-06D0-410E-88AC-4E1AC67B5FBE}" srcOrd="0" destOrd="0" presId="urn:microsoft.com/office/officeart/2018/5/layout/CenteredIconLabelDescriptionList"/>
    <dgm:cxn modelId="{B0BEFE85-8E59-45C2-8B03-CA612A23F1A7}" type="presParOf" srcId="{C5EB6D13-06D0-410E-88AC-4E1AC67B5FBE}" destId="{F7D44F75-5804-48D7-82E8-72A02CBBD5E1}" srcOrd="0" destOrd="0" presId="urn:microsoft.com/office/officeart/2018/5/layout/CenteredIconLabelDescriptionList"/>
    <dgm:cxn modelId="{C59EC08C-BA3B-457D-A27F-104D883542B7}" type="presParOf" srcId="{C5EB6D13-06D0-410E-88AC-4E1AC67B5FBE}" destId="{146AB8EA-ACE6-4784-80F3-3BFB5A823CEC}" srcOrd="1" destOrd="0" presId="urn:microsoft.com/office/officeart/2018/5/layout/CenteredIconLabelDescriptionList"/>
    <dgm:cxn modelId="{CD75845A-E60E-40B1-8F8A-CD2A3497421B}" type="presParOf" srcId="{C5EB6D13-06D0-410E-88AC-4E1AC67B5FBE}" destId="{C4418CBE-8AD0-4931-AE13-684D1936F00B}" srcOrd="2" destOrd="0" presId="urn:microsoft.com/office/officeart/2018/5/layout/CenteredIconLabelDescriptionList"/>
    <dgm:cxn modelId="{1EFC5F7E-7F3B-4665-8C91-A38009A1D7B4}" type="presParOf" srcId="{C5EB6D13-06D0-410E-88AC-4E1AC67B5FBE}" destId="{35CD2E7A-0EFA-417F-BFEF-9F83944B7632}" srcOrd="3" destOrd="0" presId="urn:microsoft.com/office/officeart/2018/5/layout/CenteredIconLabelDescriptionList"/>
    <dgm:cxn modelId="{0A0F3465-ABEF-4E77-A40B-F2F1AB31CDFD}" type="presParOf" srcId="{C5EB6D13-06D0-410E-88AC-4E1AC67B5FBE}" destId="{F6BA42D4-868A-4025-B9AE-A60C2FBA8B8C}" srcOrd="4" destOrd="0" presId="urn:microsoft.com/office/officeart/2018/5/layout/CenteredIconLabelDescriptionList"/>
    <dgm:cxn modelId="{058F0D2D-0090-4930-A593-D87A2AA8AE99}" type="presParOf" srcId="{C80FBB78-4595-4A61-9057-E48F3707CC22}" destId="{64EF89D8-37B0-46C2-81B4-4EC4A5500C84}" srcOrd="1" destOrd="0" presId="urn:microsoft.com/office/officeart/2018/5/layout/CenteredIconLabelDescriptionList"/>
    <dgm:cxn modelId="{082E7956-AE8B-48AD-AA37-35B1D538EE53}" type="presParOf" srcId="{C80FBB78-4595-4A61-9057-E48F3707CC22}" destId="{CCC677CD-5695-4EF3-8C85-FF7A4D1F4780}" srcOrd="2" destOrd="0" presId="urn:microsoft.com/office/officeart/2018/5/layout/CenteredIconLabelDescriptionList"/>
    <dgm:cxn modelId="{15EE81FF-BA52-4ADB-B841-BE6140D37340}" type="presParOf" srcId="{CCC677CD-5695-4EF3-8C85-FF7A4D1F4780}" destId="{5A2A5F6F-3DC6-436C-B81F-D8EC702BAE52}" srcOrd="0" destOrd="0" presId="urn:microsoft.com/office/officeart/2018/5/layout/CenteredIconLabelDescriptionList"/>
    <dgm:cxn modelId="{A8A9DD55-2991-4191-923F-4A1B8D372FF0}" type="presParOf" srcId="{CCC677CD-5695-4EF3-8C85-FF7A4D1F4780}" destId="{C459B7FA-D956-49A8-B7AB-4C443D6AA059}" srcOrd="1" destOrd="0" presId="urn:microsoft.com/office/officeart/2018/5/layout/CenteredIconLabelDescriptionList"/>
    <dgm:cxn modelId="{E9F91536-90CA-4277-B96B-2AA3C6D97498}" type="presParOf" srcId="{CCC677CD-5695-4EF3-8C85-FF7A4D1F4780}" destId="{1D089394-2008-4CE7-A833-BCD1A1BA242D}" srcOrd="2" destOrd="0" presId="urn:microsoft.com/office/officeart/2018/5/layout/CenteredIconLabelDescriptionList"/>
    <dgm:cxn modelId="{5505B3A2-127B-4FD3-8055-3CA8AAC7E0E5}" type="presParOf" srcId="{CCC677CD-5695-4EF3-8C85-FF7A4D1F4780}" destId="{B2DE342D-C75D-4830-8AD3-18E91E3C5E6D}" srcOrd="3" destOrd="0" presId="urn:microsoft.com/office/officeart/2018/5/layout/CenteredIconLabelDescriptionList"/>
    <dgm:cxn modelId="{2B509571-7410-451E-A898-4010AB2A25E0}" type="presParOf" srcId="{CCC677CD-5695-4EF3-8C85-FF7A4D1F4780}" destId="{382B4111-0D2F-4143-BC79-02255D8EAF68}" srcOrd="4" destOrd="0" presId="urn:microsoft.com/office/officeart/2018/5/layout/CenteredIconLabelDescription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D44F75-5804-48D7-82E8-72A02CBBD5E1}">
      <dsp:nvSpPr>
        <dsp:cNvPr id="0" name=""/>
        <dsp:cNvSpPr/>
      </dsp:nvSpPr>
      <dsp:spPr>
        <a:xfrm>
          <a:off x="1967016" y="751"/>
          <a:ext cx="1510523" cy="1510523"/>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C4418CBE-8AD0-4931-AE13-684D1936F00B}">
      <dsp:nvSpPr>
        <dsp:cNvPr id="0" name=""/>
        <dsp:cNvSpPr/>
      </dsp:nvSpPr>
      <dsp:spPr>
        <a:xfrm>
          <a:off x="564387" y="1698382"/>
          <a:ext cx="4315781" cy="15374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100000"/>
            </a:lnSpc>
            <a:spcBef>
              <a:spcPct val="0"/>
            </a:spcBef>
            <a:spcAft>
              <a:spcPct val="35000"/>
            </a:spcAft>
            <a:buNone/>
            <a:defRPr b="1"/>
          </a:pPr>
          <a:r>
            <a:rPr lang="pl-PL" sz="1400" kern="1200"/>
            <a:t>Kreacja pierwotna to proces przebiegający w banku centralnym, polegający na udzielaniu kredytów bankom komercyjnym oraz emitowaniu przez bank centralny pieniądza gotówkowego. Udzielenie kredytu nie jest dla banku centralnego wydatkiem - nie korzysta on w tym celu ze środków w nim zdeponowanych, ale tworzy nowy pieniądz.</a:t>
          </a:r>
          <a:endParaRPr lang="en-US" sz="1400" kern="1200"/>
        </a:p>
      </dsp:txBody>
      <dsp:txXfrm>
        <a:off x="564387" y="1698382"/>
        <a:ext cx="4315781" cy="1537497"/>
      </dsp:txXfrm>
    </dsp:sp>
    <dsp:sp modelId="{F6BA42D4-868A-4025-B9AE-A60C2FBA8B8C}">
      <dsp:nvSpPr>
        <dsp:cNvPr id="0" name=""/>
        <dsp:cNvSpPr/>
      </dsp:nvSpPr>
      <dsp:spPr>
        <a:xfrm>
          <a:off x="564387" y="3322906"/>
          <a:ext cx="4315781" cy="1027680"/>
        </a:xfrm>
        <a:prstGeom prst="rect">
          <a:avLst/>
        </a:prstGeom>
        <a:noFill/>
        <a:ln>
          <a:noFill/>
        </a:ln>
        <a:effectLst/>
      </dsp:spPr>
      <dsp:style>
        <a:lnRef idx="0">
          <a:scrgbClr r="0" g="0" b="0"/>
        </a:lnRef>
        <a:fillRef idx="0">
          <a:scrgbClr r="0" g="0" b="0"/>
        </a:fillRef>
        <a:effectRef idx="0">
          <a:scrgbClr r="0" g="0" b="0"/>
        </a:effectRef>
        <a:fontRef idx="minor"/>
      </dsp:style>
    </dsp:sp>
    <dsp:sp modelId="{5A2A5F6F-3DC6-436C-B81F-D8EC702BAE52}">
      <dsp:nvSpPr>
        <dsp:cNvPr id="0" name=""/>
        <dsp:cNvSpPr/>
      </dsp:nvSpPr>
      <dsp:spPr>
        <a:xfrm>
          <a:off x="7038059" y="751"/>
          <a:ext cx="1510523" cy="1510523"/>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1D089394-2008-4CE7-A833-BCD1A1BA242D}">
      <dsp:nvSpPr>
        <dsp:cNvPr id="0" name=""/>
        <dsp:cNvSpPr/>
      </dsp:nvSpPr>
      <dsp:spPr>
        <a:xfrm>
          <a:off x="5635430" y="1698382"/>
          <a:ext cx="4315781" cy="15374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100000"/>
            </a:lnSpc>
            <a:spcBef>
              <a:spcPct val="0"/>
            </a:spcBef>
            <a:spcAft>
              <a:spcPct val="35000"/>
            </a:spcAft>
            <a:buNone/>
            <a:defRPr b="1"/>
          </a:pPr>
          <a:r>
            <a:rPr lang="pl-PL" sz="1400" b="1" kern="1200"/>
            <a:t>Sposoby pierwotnej kreacji pieniądza</a:t>
          </a:r>
          <a:r>
            <a:rPr lang="pl-PL" sz="1400" kern="1200"/>
            <a:t>:</a:t>
          </a:r>
          <a:endParaRPr lang="en-US" sz="1400" kern="1200"/>
        </a:p>
      </dsp:txBody>
      <dsp:txXfrm>
        <a:off x="5635430" y="1698382"/>
        <a:ext cx="4315781" cy="1537497"/>
      </dsp:txXfrm>
    </dsp:sp>
    <dsp:sp modelId="{382B4111-0D2F-4143-BC79-02255D8EAF68}">
      <dsp:nvSpPr>
        <dsp:cNvPr id="0" name=""/>
        <dsp:cNvSpPr/>
      </dsp:nvSpPr>
      <dsp:spPr>
        <a:xfrm>
          <a:off x="5635430" y="3322906"/>
          <a:ext cx="4315781" cy="1027680"/>
        </a:xfrm>
        <a:prstGeom prst="rect">
          <a:avLst/>
        </a:prstGeom>
        <a:noFill/>
        <a:ln>
          <a:noFill/>
        </a:ln>
        <a:effectLst/>
      </dsp:spPr>
      <dsp:style>
        <a:lnRef idx="0">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18/5/layout/CenteredIconLabelDescriptionList">
  <dgm:title val="Centered Icon Label Description List"/>
  <dgm:desc val="Use to show non-sequential or grouped chunks of information. The placeholder holds an icon or small picture, and corresponding text boxes show Level 1 and Level 2 text respectively. Works well for minimal Level 1 text accompanied by lengthier Level two text."/>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if>
      <dgm:else name="Name2">
        <dgm:alg type="lin">
          <dgm:param type="linDir" val="fromR"/>
        </dgm:alg>
      </dgm:else>
    </dgm:choose>
    <dgm:shape xmlns:r="http://schemas.openxmlformats.org/officeDocument/2006/relationships" r:blip="">
      <dgm:adjLst/>
    </dgm:shape>
    <dgm:presOf/>
    <dgm:constrLst>
      <dgm:constr type="h" for="ch" forName="compNode" refType="h" fact="0.45"/>
      <dgm:constr type="w" for="ch" forName="compNode" val="120"/>
      <dgm:constr type="w" for="ch" forName="sibTrans" refType="w" refFor="ch" refForName="compNode" fact="0.175"/>
      <dgm:constr type="primFontSz" for="des" forName="parTx" val="36"/>
      <dgm:constr type="primFontSz" for="des" forName="desTx" refType="primFontSz" refFor="des" refForName="parTx" op="lte" fact="0.75"/>
      <dgm:constr type="h" for="des" forName="compNode" op="equ"/>
      <dgm:constr type="h" for="des" forName="iconRect" op="equ"/>
      <dgm:constr type="w" for="des" forName="iconRect" op="equ"/>
      <dgm:constr type="h" for="des" forName="iconSpace" op="equ"/>
      <dgm:constr type="h" for="des" forName="parTx" op="equ"/>
      <dgm:constr type="h" for="des" forName="txSpace" op="equ"/>
      <dgm:constr type="h" for="des" forName="desTx" op="equ"/>
    </dgm:constrLst>
    <dgm:ruleLst>
      <dgm:rule type="w" for="ch" forName="compNode" val="0" fact="NaN" max="NaN"/>
    </dgm:ruleLst>
    <dgm:forEach name="Name3" axis="ch" ptType="node">
      <dgm:layoutNode name="compNode">
        <dgm:alg type="composite"/>
        <dgm:shape xmlns:r="http://schemas.openxmlformats.org/officeDocument/2006/relationships" r:blip="">
          <dgm:adjLst/>
        </dgm:shape>
        <dgm:presOf axis="self"/>
        <dgm:constrLst>
          <dgm:constr type="w" for="ch" forName="iconRect" refType="w" fact="0.35"/>
          <dgm:constr type="h" for="ch" forName="iconRect" refType="w" refFor="ch" refForName="iconRect"/>
          <dgm:constr type="ctrX" for="ch" forName="iconRect" refType="w" fact="0.5"/>
          <dgm:constr type="t" for="ch" forName="iconRect"/>
          <dgm:constr type="w" for="ch" forName="iconSpace" refType="w"/>
          <dgm:constr type="h" for="ch" forName="iconSpace" refType="h" fact="0.043"/>
          <dgm:constr type="l" for="ch" forName="iconSpace"/>
          <dgm:constr type="t" for="ch" forName="iconSpace" refType="b" refFor="ch" refForName="iconRect"/>
          <dgm:constr type="w" for="ch" forName="parTx" refType="w"/>
          <dgm:constr type="h" for="ch" forName="parTx" refType="w" fact="0.15"/>
          <dgm:constr type="l" for="ch" forName="parTx"/>
          <dgm:constr type="t" for="ch" forName="parTx" refType="b" refFor="ch" refForName="iconSpace"/>
          <dgm:constr type="h" for="ch" forName="txSpace" refType="h" fact="0.02"/>
          <dgm:constr type="w" for="ch" forName="txSpace" refType="w"/>
          <dgm:constr type="l" for="ch" forName="txSpace"/>
          <dgm:constr type="t" for="ch" forName="txSpace" refType="b" refFor="ch" refForName="parTx"/>
          <dgm:constr type="w" for="ch" forName="desTx" refType="w"/>
          <dgm:constr type="l" for="ch" forName="desTx"/>
          <dgm:constr type="t" for="ch" forName="desTx" refType="b" refFor="ch" refForName="txSpace"/>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iconSpace">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4" fact="NaN" max="NaN"/>
            <dgm:rule type="h" val="INF" fact="NaN" max="NaN"/>
          </dgm:ruleLst>
        </dgm:layoutNode>
        <dgm:layoutNode name="txSpace">
          <dgm:alg type="sp"/>
          <dgm:shape xmlns:r="http://schemas.openxmlformats.org/officeDocument/2006/relationships" r:blip="">
            <dgm:adjLst/>
          </dgm:shape>
          <dgm:presOf/>
          <dgm:constrLst/>
          <dgm:ruleLst/>
        </dgm:layoutNode>
        <dgm:layoutNode name="desTx" styleLbl="revTx">
          <dgm:varLst/>
          <dgm:alg type="tx">
            <dgm:param type="stBulletLvl" val="0"/>
            <dgm:param type="txAnchorVert" val="t"/>
          </dgm:alg>
          <dgm:shape xmlns:r="http://schemas.openxmlformats.org/officeDocument/2006/relationships" type="rect" r:blip="">
            <dgm:adjLst/>
          </dgm:shape>
          <dgm:presOf axis="des" ptType="node"/>
          <dgm:constrLst>
            <dgm:constr type="secFontSz" refType="primFontSz"/>
            <dgm:constr type="lMarg"/>
            <dgm:constr type="rMarg"/>
            <dgm:constr type="tMarg"/>
            <dgm:constr type="bMarg"/>
          </dgm:constrLst>
          <dgm:ruleLst>
            <dgm:rule type="primFontSz" val="NaN" fact="NaN" max="17"/>
            <dgm:rule type="h" val="INF" fact="NaN" max="NaN"/>
          </dgm:ruleLst>
        </dgm:layoutNode>
      </dgm:layoutNode>
      <dgm:forEach name="Name4"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b="1"/>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1524000" y="1122363"/>
            <a:ext cx="9144000" cy="2387600"/>
          </a:xfrm>
        </p:spPr>
        <p:txBody>
          <a:bodyPr anchor="b"/>
          <a:lstStyle>
            <a:lvl1pPr algn="ctr">
              <a:defRPr sz="6000"/>
            </a:lvl1pPr>
          </a:lstStyle>
          <a:p>
            <a:r>
              <a:rPr lang="pl-PL"/>
              <a:t>Kliknij, aby edytować styl</a:t>
            </a:r>
          </a:p>
        </p:txBody>
      </p:sp>
      <p:sp>
        <p:nvSpPr>
          <p:cNvPr id="3" name="Podtytu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p>
        </p:txBody>
      </p:sp>
      <p:sp>
        <p:nvSpPr>
          <p:cNvPr id="4" name="Symbol zastępczy daty 3"/>
          <p:cNvSpPr>
            <a:spLocks noGrp="1"/>
          </p:cNvSpPr>
          <p:nvPr>
            <p:ph type="dt" sz="half" idx="10"/>
          </p:nvPr>
        </p:nvSpPr>
        <p:spPr/>
        <p:txBody>
          <a:bodyPr/>
          <a:lstStyle/>
          <a:p>
            <a:fld id="{F98AA868-8872-43E4-8C98-D34DABD1FD38}" type="datetimeFigureOut">
              <a:rPr lang="pl-PL" smtClean="0"/>
              <a:t>29.04.2021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C77C6C3F-668B-4AF5-BFA9-0F657EB068D6}" type="slidenum">
              <a:rPr lang="pl-PL" smtClean="0"/>
              <a:t>‹#›</a:t>
            </a:fld>
            <a:endParaRPr lang="pl-PL"/>
          </a:p>
        </p:txBody>
      </p:sp>
    </p:spTree>
    <p:extLst>
      <p:ext uri="{BB962C8B-B14F-4D97-AF65-F5344CB8AC3E}">
        <p14:creationId xmlns:p14="http://schemas.microsoft.com/office/powerpoint/2010/main" val="33917574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tytułu pionowego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F98AA868-8872-43E4-8C98-D34DABD1FD38}" type="datetimeFigureOut">
              <a:rPr lang="pl-PL" smtClean="0"/>
              <a:t>29.04.2021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C77C6C3F-668B-4AF5-BFA9-0F657EB068D6}" type="slidenum">
              <a:rPr lang="pl-PL" smtClean="0"/>
              <a:t>‹#›</a:t>
            </a:fld>
            <a:endParaRPr lang="pl-PL"/>
          </a:p>
        </p:txBody>
      </p:sp>
    </p:spTree>
    <p:extLst>
      <p:ext uri="{BB962C8B-B14F-4D97-AF65-F5344CB8AC3E}">
        <p14:creationId xmlns:p14="http://schemas.microsoft.com/office/powerpoint/2010/main" val="24545081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8724900" y="365125"/>
            <a:ext cx="2628900" cy="5811838"/>
          </a:xfrm>
        </p:spPr>
        <p:txBody>
          <a:bodyPr vert="eaVert"/>
          <a:lstStyle/>
          <a:p>
            <a:r>
              <a:rPr lang="pl-PL"/>
              <a:t>Kliknij, aby edytować styl</a:t>
            </a:r>
          </a:p>
        </p:txBody>
      </p:sp>
      <p:sp>
        <p:nvSpPr>
          <p:cNvPr id="3" name="Symbol zastępczy tytułu pionowego 2"/>
          <p:cNvSpPr>
            <a:spLocks noGrp="1"/>
          </p:cNvSpPr>
          <p:nvPr>
            <p:ph type="body" orient="vert" idx="1"/>
          </p:nvPr>
        </p:nvSpPr>
        <p:spPr>
          <a:xfrm>
            <a:off x="838200" y="365125"/>
            <a:ext cx="7734300" cy="5811838"/>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F98AA868-8872-43E4-8C98-D34DABD1FD38}" type="datetimeFigureOut">
              <a:rPr lang="pl-PL" smtClean="0"/>
              <a:t>29.04.2021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C77C6C3F-668B-4AF5-BFA9-0F657EB068D6}" type="slidenum">
              <a:rPr lang="pl-PL" smtClean="0"/>
              <a:t>‹#›</a:t>
            </a:fld>
            <a:endParaRPr lang="pl-PL"/>
          </a:p>
        </p:txBody>
      </p:sp>
    </p:spTree>
    <p:extLst>
      <p:ext uri="{BB962C8B-B14F-4D97-AF65-F5344CB8AC3E}">
        <p14:creationId xmlns:p14="http://schemas.microsoft.com/office/powerpoint/2010/main" val="13403866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F98AA868-8872-43E4-8C98-D34DABD1FD38}" type="datetimeFigureOut">
              <a:rPr lang="pl-PL" smtClean="0"/>
              <a:t>29.04.2021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C77C6C3F-668B-4AF5-BFA9-0F657EB068D6}" type="slidenum">
              <a:rPr lang="pl-PL" smtClean="0"/>
              <a:t>‹#›</a:t>
            </a:fld>
            <a:endParaRPr lang="pl-PL"/>
          </a:p>
        </p:txBody>
      </p:sp>
    </p:spTree>
    <p:extLst>
      <p:ext uri="{BB962C8B-B14F-4D97-AF65-F5344CB8AC3E}">
        <p14:creationId xmlns:p14="http://schemas.microsoft.com/office/powerpoint/2010/main" val="9673800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831850" y="1709738"/>
            <a:ext cx="10515600" cy="2852737"/>
          </a:xfrm>
        </p:spPr>
        <p:txBody>
          <a:bodyPr anchor="b"/>
          <a:lstStyle>
            <a:lvl1pPr>
              <a:defRPr sz="6000"/>
            </a:lvl1pPr>
          </a:lstStyle>
          <a:p>
            <a:r>
              <a:rPr lang="pl-PL"/>
              <a:t>Kliknij, aby edytować styl</a:t>
            </a:r>
          </a:p>
        </p:txBody>
      </p:sp>
      <p:sp>
        <p:nvSpPr>
          <p:cNvPr id="3" name="Symbol zastępczy tekst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Kliknij, aby edytować style wzorca tekstu</a:t>
            </a:r>
          </a:p>
        </p:txBody>
      </p:sp>
      <p:sp>
        <p:nvSpPr>
          <p:cNvPr id="4" name="Symbol zastępczy daty 3"/>
          <p:cNvSpPr>
            <a:spLocks noGrp="1"/>
          </p:cNvSpPr>
          <p:nvPr>
            <p:ph type="dt" sz="half" idx="10"/>
          </p:nvPr>
        </p:nvSpPr>
        <p:spPr/>
        <p:txBody>
          <a:bodyPr/>
          <a:lstStyle/>
          <a:p>
            <a:fld id="{F98AA868-8872-43E4-8C98-D34DABD1FD38}" type="datetimeFigureOut">
              <a:rPr lang="pl-PL" smtClean="0"/>
              <a:t>29.04.2021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C77C6C3F-668B-4AF5-BFA9-0F657EB068D6}" type="slidenum">
              <a:rPr lang="pl-PL" smtClean="0"/>
              <a:t>‹#›</a:t>
            </a:fld>
            <a:endParaRPr lang="pl-PL"/>
          </a:p>
        </p:txBody>
      </p:sp>
    </p:spTree>
    <p:extLst>
      <p:ext uri="{BB962C8B-B14F-4D97-AF65-F5344CB8AC3E}">
        <p14:creationId xmlns:p14="http://schemas.microsoft.com/office/powerpoint/2010/main" val="132341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sz="half" idx="1"/>
          </p:nvPr>
        </p:nvSpPr>
        <p:spPr>
          <a:xfrm>
            <a:off x="838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6172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p:cNvSpPr>
            <a:spLocks noGrp="1"/>
          </p:cNvSpPr>
          <p:nvPr>
            <p:ph type="dt" sz="half" idx="10"/>
          </p:nvPr>
        </p:nvSpPr>
        <p:spPr/>
        <p:txBody>
          <a:bodyPr/>
          <a:lstStyle/>
          <a:p>
            <a:fld id="{F98AA868-8872-43E4-8C98-D34DABD1FD38}" type="datetimeFigureOut">
              <a:rPr lang="pl-PL" smtClean="0"/>
              <a:t>29.04.2021</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C77C6C3F-668B-4AF5-BFA9-0F657EB068D6}" type="slidenum">
              <a:rPr lang="pl-PL" smtClean="0"/>
              <a:t>‹#›</a:t>
            </a:fld>
            <a:endParaRPr lang="pl-PL"/>
          </a:p>
        </p:txBody>
      </p:sp>
    </p:spTree>
    <p:extLst>
      <p:ext uri="{BB962C8B-B14F-4D97-AF65-F5344CB8AC3E}">
        <p14:creationId xmlns:p14="http://schemas.microsoft.com/office/powerpoint/2010/main" val="38830362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839788" y="365125"/>
            <a:ext cx="10515600" cy="1325563"/>
          </a:xfrm>
        </p:spPr>
        <p:txBody>
          <a:bodyPr/>
          <a:lstStyle/>
          <a:p>
            <a:r>
              <a:rPr lang="pl-PL"/>
              <a:t>Kliknij, aby edytować styl</a:t>
            </a:r>
          </a:p>
        </p:txBody>
      </p:sp>
      <p:sp>
        <p:nvSpPr>
          <p:cNvPr id="3" name="Symbol zastępczy tekst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p:cNvSpPr>
            <a:spLocks noGrp="1"/>
          </p:cNvSpPr>
          <p:nvPr>
            <p:ph sz="half" idx="2"/>
          </p:nvPr>
        </p:nvSpPr>
        <p:spPr>
          <a:xfrm>
            <a:off x="839788" y="2505075"/>
            <a:ext cx="5157787"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p:cNvSpPr>
            <a:spLocks noGrp="1"/>
          </p:cNvSpPr>
          <p:nvPr>
            <p:ph sz="quarter" idx="4"/>
          </p:nvPr>
        </p:nvSpPr>
        <p:spPr>
          <a:xfrm>
            <a:off x="6172200" y="2505075"/>
            <a:ext cx="5183188"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p:cNvSpPr>
            <a:spLocks noGrp="1"/>
          </p:cNvSpPr>
          <p:nvPr>
            <p:ph type="dt" sz="half" idx="10"/>
          </p:nvPr>
        </p:nvSpPr>
        <p:spPr/>
        <p:txBody>
          <a:bodyPr/>
          <a:lstStyle/>
          <a:p>
            <a:fld id="{F98AA868-8872-43E4-8C98-D34DABD1FD38}" type="datetimeFigureOut">
              <a:rPr lang="pl-PL" smtClean="0"/>
              <a:t>29.04.2021</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C77C6C3F-668B-4AF5-BFA9-0F657EB068D6}" type="slidenum">
              <a:rPr lang="pl-PL" smtClean="0"/>
              <a:t>‹#›</a:t>
            </a:fld>
            <a:endParaRPr lang="pl-PL"/>
          </a:p>
        </p:txBody>
      </p:sp>
    </p:spTree>
    <p:extLst>
      <p:ext uri="{BB962C8B-B14F-4D97-AF65-F5344CB8AC3E}">
        <p14:creationId xmlns:p14="http://schemas.microsoft.com/office/powerpoint/2010/main" val="9618082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daty 2"/>
          <p:cNvSpPr>
            <a:spLocks noGrp="1"/>
          </p:cNvSpPr>
          <p:nvPr>
            <p:ph type="dt" sz="half" idx="10"/>
          </p:nvPr>
        </p:nvSpPr>
        <p:spPr/>
        <p:txBody>
          <a:bodyPr/>
          <a:lstStyle/>
          <a:p>
            <a:fld id="{F98AA868-8872-43E4-8C98-D34DABD1FD38}" type="datetimeFigureOut">
              <a:rPr lang="pl-PL" smtClean="0"/>
              <a:t>29.04.2021</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C77C6C3F-668B-4AF5-BFA9-0F657EB068D6}" type="slidenum">
              <a:rPr lang="pl-PL" smtClean="0"/>
              <a:t>‹#›</a:t>
            </a:fld>
            <a:endParaRPr lang="pl-PL"/>
          </a:p>
        </p:txBody>
      </p:sp>
    </p:spTree>
    <p:extLst>
      <p:ext uri="{BB962C8B-B14F-4D97-AF65-F5344CB8AC3E}">
        <p14:creationId xmlns:p14="http://schemas.microsoft.com/office/powerpoint/2010/main" val="15447972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F98AA868-8872-43E4-8C98-D34DABD1FD38}" type="datetimeFigureOut">
              <a:rPr lang="pl-PL" smtClean="0"/>
              <a:t>29.04.2021</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C77C6C3F-668B-4AF5-BFA9-0F657EB068D6}" type="slidenum">
              <a:rPr lang="pl-PL" smtClean="0"/>
              <a:t>‹#›</a:t>
            </a:fld>
            <a:endParaRPr lang="pl-PL"/>
          </a:p>
        </p:txBody>
      </p:sp>
    </p:spTree>
    <p:extLst>
      <p:ext uri="{BB962C8B-B14F-4D97-AF65-F5344CB8AC3E}">
        <p14:creationId xmlns:p14="http://schemas.microsoft.com/office/powerpoint/2010/main" val="18508391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zawartości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F98AA868-8872-43E4-8C98-D34DABD1FD38}" type="datetimeFigureOut">
              <a:rPr lang="pl-PL" smtClean="0"/>
              <a:t>29.04.2021</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C77C6C3F-668B-4AF5-BFA9-0F657EB068D6}" type="slidenum">
              <a:rPr lang="pl-PL" smtClean="0"/>
              <a:t>‹#›</a:t>
            </a:fld>
            <a:endParaRPr lang="pl-PL"/>
          </a:p>
        </p:txBody>
      </p:sp>
    </p:spTree>
    <p:extLst>
      <p:ext uri="{BB962C8B-B14F-4D97-AF65-F5344CB8AC3E}">
        <p14:creationId xmlns:p14="http://schemas.microsoft.com/office/powerpoint/2010/main" val="27155304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obraz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F98AA868-8872-43E4-8C98-D34DABD1FD38}" type="datetimeFigureOut">
              <a:rPr lang="pl-PL" smtClean="0"/>
              <a:t>29.04.2021</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C77C6C3F-668B-4AF5-BFA9-0F657EB068D6}" type="slidenum">
              <a:rPr lang="pl-PL" smtClean="0"/>
              <a:t>‹#›</a:t>
            </a:fld>
            <a:endParaRPr lang="pl-PL"/>
          </a:p>
        </p:txBody>
      </p:sp>
    </p:spTree>
    <p:extLst>
      <p:ext uri="{BB962C8B-B14F-4D97-AF65-F5344CB8AC3E}">
        <p14:creationId xmlns:p14="http://schemas.microsoft.com/office/powerpoint/2010/main" val="30249060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8AA868-8872-43E4-8C98-D34DABD1FD38}" type="datetimeFigureOut">
              <a:rPr lang="pl-PL" smtClean="0"/>
              <a:t>29.04.2021</a:t>
            </a:fld>
            <a:endParaRPr lang="pl-PL"/>
          </a:p>
        </p:txBody>
      </p:sp>
      <p:sp>
        <p:nvSpPr>
          <p:cNvPr id="5" name="Symbol zastępczy stopki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7C6C3F-668B-4AF5-BFA9-0F657EB068D6}" type="slidenum">
              <a:rPr lang="pl-PL" smtClean="0"/>
              <a:t>‹#›</a:t>
            </a:fld>
            <a:endParaRPr lang="pl-PL"/>
          </a:p>
        </p:txBody>
      </p:sp>
    </p:spTree>
    <p:extLst>
      <p:ext uri="{BB962C8B-B14F-4D97-AF65-F5344CB8AC3E}">
        <p14:creationId xmlns:p14="http://schemas.microsoft.com/office/powerpoint/2010/main" val="39266336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mfiles.pl/pl/index.php/Kreowanie_pieni%C4%85dza" TargetMode="External"/><Relationship Id="rId2" Type="http://schemas.openxmlformats.org/officeDocument/2006/relationships/hyperlink" Target="https://pl.wikipedia.org/wiki/Pieni%C4%85dz" TargetMode="Externa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26EE4FD-480F-42A5-9FEB-DA630457CF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5">
            <a:extLst>
              <a:ext uri="{FF2B5EF4-FFF2-40B4-BE49-F238E27FC236}">
                <a16:creationId xmlns:a16="http://schemas.microsoft.com/office/drawing/2014/main" id="{A187062F-BE14-42FC-B06A-607DB23849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a:off x="842688" y="1766812"/>
            <a:ext cx="822493" cy="4232692"/>
          </a:xfrm>
          <a:custGeom>
            <a:avLst/>
            <a:gdLst>
              <a:gd name="T0" fmla="*/ 491 w 491"/>
              <a:gd name="T1" fmla="*/ 2247 h 2732"/>
              <a:gd name="T2" fmla="*/ 0 w 491"/>
              <a:gd name="T3" fmla="*/ 2732 h 2732"/>
              <a:gd name="T4" fmla="*/ 0 w 491"/>
              <a:gd name="T5" fmla="*/ 486 h 2732"/>
              <a:gd name="T6" fmla="*/ 491 w 491"/>
              <a:gd name="T7" fmla="*/ 0 h 2732"/>
              <a:gd name="T8" fmla="*/ 491 w 491"/>
              <a:gd name="T9" fmla="*/ 2247 h 2732"/>
            </a:gdLst>
            <a:ahLst/>
            <a:cxnLst>
              <a:cxn ang="0">
                <a:pos x="T0" y="T1"/>
              </a:cxn>
              <a:cxn ang="0">
                <a:pos x="T2" y="T3"/>
              </a:cxn>
              <a:cxn ang="0">
                <a:pos x="T4" y="T5"/>
              </a:cxn>
              <a:cxn ang="0">
                <a:pos x="T6" y="T7"/>
              </a:cxn>
              <a:cxn ang="0">
                <a:pos x="T8" y="T9"/>
              </a:cxn>
            </a:cxnLst>
            <a:rect l="0" t="0" r="r" b="b"/>
            <a:pathLst>
              <a:path w="491" h="2732">
                <a:moveTo>
                  <a:pt x="491" y="2247"/>
                </a:moveTo>
                <a:lnTo>
                  <a:pt x="0" y="2732"/>
                </a:lnTo>
                <a:lnTo>
                  <a:pt x="0" y="486"/>
                </a:lnTo>
                <a:lnTo>
                  <a:pt x="491" y="0"/>
                </a:lnTo>
                <a:lnTo>
                  <a:pt x="491" y="224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6">
            <a:extLst>
              <a:ext uri="{FF2B5EF4-FFF2-40B4-BE49-F238E27FC236}">
                <a16:creationId xmlns:a16="http://schemas.microsoft.com/office/drawing/2014/main" id="{731FE21B-2A45-4BF5-8B03-E123419887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a:off x="842689" y="1423780"/>
            <a:ext cx="687754" cy="3820236"/>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7">
            <a:extLst>
              <a:ext uri="{FF2B5EF4-FFF2-40B4-BE49-F238E27FC236}">
                <a16:creationId xmlns:a16="http://schemas.microsoft.com/office/drawing/2014/main" id="{2DC5A94D-79ED-48F5-9DC5-96CBB507CE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a:off x="1183243" y="1239381"/>
            <a:ext cx="347200" cy="3699705"/>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Rectangle 8">
            <a:extLst>
              <a:ext uri="{FF2B5EF4-FFF2-40B4-BE49-F238E27FC236}">
                <a16:creationId xmlns:a16="http://schemas.microsoft.com/office/drawing/2014/main" id="{93A3D4BE-AF25-4F9A-9C29-1145CCE24A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a:off x="1183242" y="1230651"/>
            <a:ext cx="10208658" cy="3531073"/>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ytuł 1"/>
          <p:cNvSpPr>
            <a:spLocks noGrp="1"/>
          </p:cNvSpPr>
          <p:nvPr>
            <p:ph type="ctrTitle"/>
          </p:nvPr>
        </p:nvSpPr>
        <p:spPr>
          <a:xfrm>
            <a:off x="1870997" y="1607809"/>
            <a:ext cx="9236026" cy="2876680"/>
          </a:xfrm>
        </p:spPr>
        <p:txBody>
          <a:bodyPr anchor="b">
            <a:normAutofit/>
          </a:bodyPr>
          <a:lstStyle/>
          <a:p>
            <a:pPr algn="l"/>
            <a:r>
              <a:rPr lang="pl-PL" sz="6600">
                <a:solidFill>
                  <a:srgbClr val="FFFFFF"/>
                </a:solidFill>
                <a:cs typeface="Calibri Light"/>
              </a:rPr>
              <a:t>Złoty i jego funkcje w Polsce</a:t>
            </a:r>
            <a:endParaRPr lang="pl-PL" sz="6600">
              <a:solidFill>
                <a:srgbClr val="FFFFFF"/>
              </a:solidFill>
            </a:endParaRPr>
          </a:p>
        </p:txBody>
      </p:sp>
      <p:sp>
        <p:nvSpPr>
          <p:cNvPr id="3" name="Podtytuł 2"/>
          <p:cNvSpPr>
            <a:spLocks noGrp="1"/>
          </p:cNvSpPr>
          <p:nvPr>
            <p:ph type="subTitle" idx="1"/>
          </p:nvPr>
        </p:nvSpPr>
        <p:spPr>
          <a:xfrm>
            <a:off x="1987499" y="4810308"/>
            <a:ext cx="9003022" cy="1076551"/>
          </a:xfrm>
        </p:spPr>
        <p:txBody>
          <a:bodyPr vert="horz" lIns="91440" tIns="45720" rIns="91440" bIns="45720" rtlCol="0">
            <a:normAutofit/>
          </a:bodyPr>
          <a:lstStyle/>
          <a:p>
            <a:pPr algn="l"/>
            <a:r>
              <a:rPr lang="pl-PL">
                <a:cs typeface="Calibri"/>
              </a:rPr>
              <a:t>Martyna Jaremko kl.8c</a:t>
            </a:r>
            <a:endParaRPr lang="pl-PL"/>
          </a:p>
        </p:txBody>
      </p:sp>
    </p:spTree>
    <p:extLst>
      <p:ext uri="{BB962C8B-B14F-4D97-AF65-F5344CB8AC3E}">
        <p14:creationId xmlns:p14="http://schemas.microsoft.com/office/powerpoint/2010/main" val="6503171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E234CF4-802C-4AA1-B540-36C3B838C4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5271697-90F1-4A23-8EF2-0179F2EAFA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606972" cy="3233984"/>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D9F5512A-48E1-4C07-B75E-3CCC517B68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233984"/>
            <a:ext cx="606972" cy="362401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9D800584-727A-48CF-8223-244AD9717C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6967" y="-1"/>
            <a:ext cx="5038344" cy="685799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6F3B60BA-FE47-4748-A2D6-729F65EF021C}"/>
              </a:ext>
            </a:extLst>
          </p:cNvPr>
          <p:cNvSpPr>
            <a:spLocks noGrp="1"/>
          </p:cNvSpPr>
          <p:nvPr>
            <p:ph type="title"/>
          </p:nvPr>
        </p:nvSpPr>
        <p:spPr>
          <a:xfrm>
            <a:off x="1166650" y="1332952"/>
            <a:ext cx="3926898" cy="3921176"/>
          </a:xfrm>
        </p:spPr>
        <p:txBody>
          <a:bodyPr anchor="ctr">
            <a:normAutofit/>
          </a:bodyPr>
          <a:lstStyle/>
          <a:p>
            <a:r>
              <a:rPr lang="pl-PL" sz="5400"/>
              <a:t>Wtórna kreacja pieniądza</a:t>
            </a:r>
          </a:p>
          <a:p>
            <a:endParaRPr lang="pl-PL" sz="5400">
              <a:cs typeface="Calibri Light"/>
            </a:endParaRPr>
          </a:p>
        </p:txBody>
      </p:sp>
      <p:grpSp>
        <p:nvGrpSpPr>
          <p:cNvPr id="16" name="Group 15">
            <a:extLst>
              <a:ext uri="{FF2B5EF4-FFF2-40B4-BE49-F238E27FC236}">
                <a16:creationId xmlns:a16="http://schemas.microsoft.com/office/drawing/2014/main" id="{B0CED441-B73B-4907-9AF2-614CEAC6A18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88720" y="73152"/>
            <a:ext cx="1178966" cy="232963"/>
            <a:chOff x="5422392" y="64008"/>
            <a:chExt cx="1178966" cy="232963"/>
          </a:xfrm>
        </p:grpSpPr>
        <p:sp>
          <p:nvSpPr>
            <p:cNvPr id="17" name="Rectangle 64">
              <a:extLst>
                <a:ext uri="{FF2B5EF4-FFF2-40B4-BE49-F238E27FC236}">
                  <a16:creationId xmlns:a16="http://schemas.microsoft.com/office/drawing/2014/main" id="{A03170C9-14E4-4D47-827E-51518FA9CA8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22213"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66">
              <a:extLst>
                <a:ext uri="{FF2B5EF4-FFF2-40B4-BE49-F238E27FC236}">
                  <a16:creationId xmlns:a16="http://schemas.microsoft.com/office/drawing/2014/main" id="{757EFF12-1826-499E-94C2-AF4400A6640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22213"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64">
              <a:extLst>
                <a:ext uri="{FF2B5EF4-FFF2-40B4-BE49-F238E27FC236}">
                  <a16:creationId xmlns:a16="http://schemas.microsoft.com/office/drawing/2014/main" id="{20CC511B-2DB0-4523-82ED-40CCC5C7D04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7258"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66">
              <a:extLst>
                <a:ext uri="{FF2B5EF4-FFF2-40B4-BE49-F238E27FC236}">
                  <a16:creationId xmlns:a16="http://schemas.microsoft.com/office/drawing/2014/main" id="{6CB93565-67D6-49DD-8D4E-4685AC81A0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7258"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64">
              <a:extLst>
                <a:ext uri="{FF2B5EF4-FFF2-40B4-BE49-F238E27FC236}">
                  <a16:creationId xmlns:a16="http://schemas.microsoft.com/office/drawing/2014/main" id="{AE9D45A7-FFB3-4E69-A4EC-FAA3489B0E8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672303"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66">
              <a:extLst>
                <a:ext uri="{FF2B5EF4-FFF2-40B4-BE49-F238E27FC236}">
                  <a16:creationId xmlns:a16="http://schemas.microsoft.com/office/drawing/2014/main" id="{A29467A6-0F59-4991-89B5-35408BD725D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672303"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64">
              <a:extLst>
                <a:ext uri="{FF2B5EF4-FFF2-40B4-BE49-F238E27FC236}">
                  <a16:creationId xmlns:a16="http://schemas.microsoft.com/office/drawing/2014/main" id="{AA726CA1-9A94-4AF0-B9DD-3572C692A17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547347"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66">
              <a:extLst>
                <a:ext uri="{FF2B5EF4-FFF2-40B4-BE49-F238E27FC236}">
                  <a16:creationId xmlns:a16="http://schemas.microsoft.com/office/drawing/2014/main" id="{EB03BD70-FD68-460B-A88B-005DAB5BEDD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547347"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64">
              <a:extLst>
                <a:ext uri="{FF2B5EF4-FFF2-40B4-BE49-F238E27FC236}">
                  <a16:creationId xmlns:a16="http://schemas.microsoft.com/office/drawing/2014/main" id="{C1040543-6AB1-4FE1-8946-59D0E7BB85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22392"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66">
              <a:extLst>
                <a:ext uri="{FF2B5EF4-FFF2-40B4-BE49-F238E27FC236}">
                  <a16:creationId xmlns:a16="http://schemas.microsoft.com/office/drawing/2014/main" id="{BEEF4851-38D3-48A2-B05D-2697716268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22392"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64">
              <a:extLst>
                <a:ext uri="{FF2B5EF4-FFF2-40B4-BE49-F238E27FC236}">
                  <a16:creationId xmlns:a16="http://schemas.microsoft.com/office/drawing/2014/main" id="{DEC37F16-C638-42B2-AA09-CA5142D855D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46990"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66">
              <a:extLst>
                <a:ext uri="{FF2B5EF4-FFF2-40B4-BE49-F238E27FC236}">
                  <a16:creationId xmlns:a16="http://schemas.microsoft.com/office/drawing/2014/main" id="{0AC31779-80E9-4BF3-9703-F63FE80945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46990"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64">
              <a:extLst>
                <a:ext uri="{FF2B5EF4-FFF2-40B4-BE49-F238E27FC236}">
                  <a16:creationId xmlns:a16="http://schemas.microsoft.com/office/drawing/2014/main" id="{D71CA5FF-D764-4C4E-8854-E5875684FEA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22035"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66">
              <a:extLst>
                <a:ext uri="{FF2B5EF4-FFF2-40B4-BE49-F238E27FC236}">
                  <a16:creationId xmlns:a16="http://schemas.microsoft.com/office/drawing/2014/main" id="{81A1FA9D-7285-4D42-ADF3-BC14114B27E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22035"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64">
              <a:extLst>
                <a:ext uri="{FF2B5EF4-FFF2-40B4-BE49-F238E27FC236}">
                  <a16:creationId xmlns:a16="http://schemas.microsoft.com/office/drawing/2014/main" id="{A1E40F6A-5F88-46D9-A510-00D54F0B81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97080"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66">
              <a:extLst>
                <a:ext uri="{FF2B5EF4-FFF2-40B4-BE49-F238E27FC236}">
                  <a16:creationId xmlns:a16="http://schemas.microsoft.com/office/drawing/2014/main" id="{938C555D-926A-4092-966E-1BC7E455FF3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97080"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64">
              <a:extLst>
                <a:ext uri="{FF2B5EF4-FFF2-40B4-BE49-F238E27FC236}">
                  <a16:creationId xmlns:a16="http://schemas.microsoft.com/office/drawing/2014/main" id="{58D049FF-3E13-4E3E-A5BE-CF5253B8E18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72124"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66">
              <a:extLst>
                <a:ext uri="{FF2B5EF4-FFF2-40B4-BE49-F238E27FC236}">
                  <a16:creationId xmlns:a16="http://schemas.microsoft.com/office/drawing/2014/main" id="{A16547CF-5B03-4E57-B466-A0FDCECADD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72124"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64">
              <a:extLst>
                <a:ext uri="{FF2B5EF4-FFF2-40B4-BE49-F238E27FC236}">
                  <a16:creationId xmlns:a16="http://schemas.microsoft.com/office/drawing/2014/main" id="{84C012C4-5959-40D5-8A7B-8542BD4B982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47169"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66">
              <a:extLst>
                <a:ext uri="{FF2B5EF4-FFF2-40B4-BE49-F238E27FC236}">
                  <a16:creationId xmlns:a16="http://schemas.microsoft.com/office/drawing/2014/main" id="{8C7DF75A-2C0D-4388-A295-397333ADBD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47169"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 name="Symbol zastępczy zawartości 2">
            <a:extLst>
              <a:ext uri="{FF2B5EF4-FFF2-40B4-BE49-F238E27FC236}">
                <a16:creationId xmlns:a16="http://schemas.microsoft.com/office/drawing/2014/main" id="{259EE555-2E6E-4BB8-AB84-DF163A8B697F}"/>
              </a:ext>
            </a:extLst>
          </p:cNvPr>
          <p:cNvSpPr>
            <a:spLocks noGrp="1"/>
          </p:cNvSpPr>
          <p:nvPr>
            <p:ph idx="1"/>
          </p:nvPr>
        </p:nvSpPr>
        <p:spPr>
          <a:xfrm>
            <a:off x="6421120" y="499833"/>
            <a:ext cx="5100320" cy="5581226"/>
          </a:xfrm>
        </p:spPr>
        <p:txBody>
          <a:bodyPr vert="horz" lIns="91440" tIns="45720" rIns="91440" bIns="45720" rtlCol="0" anchor="ctr">
            <a:normAutofit/>
          </a:bodyPr>
          <a:lstStyle/>
          <a:p>
            <a:r>
              <a:rPr lang="pl-PL" sz="2200">
                <a:ea typeface="+mn-lt"/>
                <a:cs typeface="+mn-lt"/>
              </a:rPr>
              <a:t>Kreowanie nowego pieniądza odbywa się poprzez udzielanie kredytu przez banki komercyjne różnym podmiotom gospodarczym. Działalność kredytowa banków możliwa jest dzięki posiadanym przez nie zasobom pochodzącym ze źródeł takich, jak:</a:t>
            </a:r>
            <a:endParaRPr lang="pl-PL" sz="2200">
              <a:cs typeface="Calibri" panose="020F0502020204030204"/>
            </a:endParaRPr>
          </a:p>
          <a:p>
            <a:pPr lvl="1"/>
            <a:r>
              <a:rPr lang="pl-PL" sz="2200">
                <a:ea typeface="+mn-lt"/>
                <a:cs typeface="+mn-lt"/>
              </a:rPr>
              <a:t>zdeponowane w bankach wkłady,</a:t>
            </a:r>
            <a:endParaRPr lang="pl-PL" sz="2200">
              <a:cs typeface="Calibri"/>
            </a:endParaRPr>
          </a:p>
          <a:p>
            <a:pPr lvl="1"/>
            <a:r>
              <a:rPr lang="pl-PL" sz="2200">
                <a:ea typeface="+mn-lt"/>
                <a:cs typeface="+mn-lt"/>
              </a:rPr>
              <a:t>środki własne banku,</a:t>
            </a:r>
            <a:endParaRPr lang="pl-PL" sz="2200">
              <a:cs typeface="Calibri"/>
            </a:endParaRPr>
          </a:p>
          <a:p>
            <a:pPr lvl="1"/>
            <a:r>
              <a:rPr lang="pl-PL" sz="2200">
                <a:ea typeface="+mn-lt"/>
                <a:cs typeface="+mn-lt"/>
              </a:rPr>
              <a:t>pożyczki zaciągane w banku centralnym,</a:t>
            </a:r>
            <a:endParaRPr lang="pl-PL" sz="2200">
              <a:cs typeface="Calibri"/>
            </a:endParaRPr>
          </a:p>
          <a:p>
            <a:pPr lvl="1"/>
            <a:r>
              <a:rPr lang="pl-PL" sz="2200">
                <a:ea typeface="+mn-lt"/>
                <a:cs typeface="+mn-lt"/>
              </a:rPr>
              <a:t>pożyczki zaciągane na rynku międzybankowym.</a:t>
            </a:r>
            <a:endParaRPr lang="pl-PL" sz="2200">
              <a:cs typeface="Calibri"/>
            </a:endParaRPr>
          </a:p>
          <a:p>
            <a:pPr lvl="1"/>
            <a:endParaRPr lang="pl-PL" sz="2200">
              <a:cs typeface="Calibri"/>
            </a:endParaRPr>
          </a:p>
          <a:p>
            <a:pPr lvl="1"/>
            <a:endParaRPr lang="pl-PL" sz="2200">
              <a:cs typeface="Calibri"/>
            </a:endParaRPr>
          </a:p>
          <a:p>
            <a:endParaRPr lang="pl-PL" sz="2200">
              <a:cs typeface="Calibri"/>
            </a:endParaRPr>
          </a:p>
        </p:txBody>
      </p:sp>
    </p:spTree>
    <p:extLst>
      <p:ext uri="{BB962C8B-B14F-4D97-AF65-F5344CB8AC3E}">
        <p14:creationId xmlns:p14="http://schemas.microsoft.com/office/powerpoint/2010/main" val="28379163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E8F28496-4215-4D59-AB35-31B01CD1EA99}"/>
              </a:ext>
            </a:extLst>
          </p:cNvPr>
          <p:cNvSpPr>
            <a:spLocks noGrp="1"/>
          </p:cNvSpPr>
          <p:nvPr>
            <p:ph type="title"/>
          </p:nvPr>
        </p:nvSpPr>
        <p:spPr>
          <a:xfrm>
            <a:off x="466722" y="586855"/>
            <a:ext cx="3201366" cy="3387497"/>
          </a:xfrm>
        </p:spPr>
        <p:txBody>
          <a:bodyPr anchor="b">
            <a:normAutofit/>
          </a:bodyPr>
          <a:lstStyle/>
          <a:p>
            <a:pPr algn="r"/>
            <a:r>
              <a:rPr lang="pl-PL" sz="4000">
                <a:solidFill>
                  <a:srgbClr val="FFFFFF"/>
                </a:solidFill>
                <a:cs typeface="Calibri Light"/>
              </a:rPr>
              <a:t>Zasoby NBP i działalność emisyjna </a:t>
            </a:r>
            <a:endParaRPr lang="pl-PL" sz="4000">
              <a:solidFill>
                <a:srgbClr val="FFFFFF"/>
              </a:solidFill>
            </a:endParaRPr>
          </a:p>
        </p:txBody>
      </p:sp>
      <p:sp>
        <p:nvSpPr>
          <p:cNvPr id="3" name="Symbol zastępczy zawartości 2">
            <a:extLst>
              <a:ext uri="{FF2B5EF4-FFF2-40B4-BE49-F238E27FC236}">
                <a16:creationId xmlns:a16="http://schemas.microsoft.com/office/drawing/2014/main" id="{2E256633-C6DC-40A5-9D02-554E39BC76E8}"/>
              </a:ext>
            </a:extLst>
          </p:cNvPr>
          <p:cNvSpPr>
            <a:spLocks noGrp="1"/>
          </p:cNvSpPr>
          <p:nvPr>
            <p:ph idx="1"/>
          </p:nvPr>
        </p:nvSpPr>
        <p:spPr>
          <a:xfrm>
            <a:off x="4810259" y="649480"/>
            <a:ext cx="6555347" cy="5546047"/>
          </a:xfrm>
        </p:spPr>
        <p:txBody>
          <a:bodyPr vert="horz" lIns="91440" tIns="45720" rIns="91440" bIns="45720" rtlCol="0" anchor="ctr">
            <a:normAutofit/>
          </a:bodyPr>
          <a:lstStyle/>
          <a:p>
            <a:r>
              <a:rPr lang="pl-PL" sz="2000">
                <a:ea typeface="+mn-lt"/>
                <a:cs typeface="+mn-lt"/>
              </a:rPr>
              <a:t>Napływ walut obcych do kraju, pochodzących w głównej mierze z wpływów z eksportu oraz z zagranicznych inwestycji, powoduje wzrost ilości walut obcych w krajowym systemie bankowym. Banki wymieniają nadmiar walut obcych w banku centralnym na złotówki (na walutę krajową) – bank centralny pełni bowiem rolę banku wszystkich banków, gromadząc w ten sposób zasoby walut obcych, które stanowią jednocześnie ekwiwalent wprowadzonych do obiegu złotówek. Z czysto praktycznego i ekonomicznego powodu nie są one jednak przechowywane na rachunkach czy w kasach banku centralnego, ale bezpiecznie inwestowane. Z tego względu określa się je szerszym pojęciem aktywów rezerwowych kraju.</a:t>
            </a:r>
            <a:endParaRPr lang="pl-PL" sz="2000">
              <a:cs typeface="Calibri"/>
            </a:endParaRPr>
          </a:p>
          <a:p>
            <a:r>
              <a:rPr lang="pl-PL" sz="2000">
                <a:cs typeface="Calibri"/>
              </a:rPr>
              <a:t>Stan oficjalnych aktywów rezerwowych w 2020 roku wynosił </a:t>
            </a:r>
            <a:r>
              <a:rPr lang="pl-PL" sz="2000" b="1">
                <a:ea typeface="+mn-lt"/>
                <a:cs typeface="+mn-lt"/>
              </a:rPr>
              <a:t>580mld zł</a:t>
            </a:r>
            <a:endParaRPr lang="pl-PL" sz="2000">
              <a:cs typeface="Calibri"/>
            </a:endParaRPr>
          </a:p>
          <a:p>
            <a:endParaRPr lang="pl-PL" sz="2000">
              <a:cs typeface="Calibri"/>
            </a:endParaRPr>
          </a:p>
        </p:txBody>
      </p:sp>
    </p:spTree>
    <p:extLst>
      <p:ext uri="{BB962C8B-B14F-4D97-AF65-F5344CB8AC3E}">
        <p14:creationId xmlns:p14="http://schemas.microsoft.com/office/powerpoint/2010/main" val="16463508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52F189EF-92F8-4EF6-A2EC-E2B69403CC83}"/>
              </a:ext>
            </a:extLst>
          </p:cNvPr>
          <p:cNvSpPr>
            <a:spLocks noGrp="1"/>
          </p:cNvSpPr>
          <p:nvPr>
            <p:ph type="title"/>
          </p:nvPr>
        </p:nvSpPr>
        <p:spPr>
          <a:xfrm>
            <a:off x="1371599" y="294538"/>
            <a:ext cx="9895951" cy="1033669"/>
          </a:xfrm>
        </p:spPr>
        <p:txBody>
          <a:bodyPr>
            <a:normAutofit/>
          </a:bodyPr>
          <a:lstStyle/>
          <a:p>
            <a:r>
              <a:rPr lang="pl-PL" sz="4000">
                <a:solidFill>
                  <a:srgbClr val="FFFFFF"/>
                </a:solidFill>
                <a:cs typeface="Calibri Light"/>
              </a:rPr>
              <a:t>Zasoby edukacyjne NBP</a:t>
            </a:r>
            <a:endParaRPr lang="pl-PL" sz="4000">
              <a:solidFill>
                <a:srgbClr val="FFFFFF"/>
              </a:solidFill>
            </a:endParaRPr>
          </a:p>
        </p:txBody>
      </p:sp>
      <p:sp>
        <p:nvSpPr>
          <p:cNvPr id="3" name="Symbol zastępczy zawartości 2">
            <a:extLst>
              <a:ext uri="{FF2B5EF4-FFF2-40B4-BE49-F238E27FC236}">
                <a16:creationId xmlns:a16="http://schemas.microsoft.com/office/drawing/2014/main" id="{A9118EE4-EFB1-4209-8F62-A5ABD054CE63}"/>
              </a:ext>
            </a:extLst>
          </p:cNvPr>
          <p:cNvSpPr>
            <a:spLocks noGrp="1"/>
          </p:cNvSpPr>
          <p:nvPr>
            <p:ph idx="1"/>
          </p:nvPr>
        </p:nvSpPr>
        <p:spPr>
          <a:xfrm>
            <a:off x="1371599" y="2318197"/>
            <a:ext cx="9724031" cy="3683358"/>
          </a:xfrm>
        </p:spPr>
        <p:txBody>
          <a:bodyPr vert="horz" lIns="91440" tIns="45720" rIns="91440" bIns="45720" rtlCol="0" anchor="ctr">
            <a:normAutofit/>
          </a:bodyPr>
          <a:lstStyle/>
          <a:p>
            <a:r>
              <a:rPr lang="pl-PL" sz="2000">
                <a:cs typeface="Calibri"/>
              </a:rPr>
              <a:t>Broszury</a:t>
            </a:r>
          </a:p>
          <a:p>
            <a:r>
              <a:rPr lang="pl-PL" sz="2000">
                <a:cs typeface="Calibri"/>
              </a:rPr>
              <a:t>Scenariusze lekcji</a:t>
            </a:r>
          </a:p>
          <a:p>
            <a:r>
              <a:rPr lang="pl-PL" sz="2000">
                <a:cs typeface="Calibri"/>
              </a:rPr>
              <a:t>Animacje </a:t>
            </a:r>
          </a:p>
          <a:p>
            <a:r>
              <a:rPr lang="pl-PL" sz="2000">
                <a:cs typeface="Calibri"/>
              </a:rPr>
              <a:t>Komiksy</a:t>
            </a:r>
          </a:p>
          <a:p>
            <a:r>
              <a:rPr lang="pl-PL" sz="2000">
                <a:cs typeface="Calibri"/>
              </a:rPr>
              <a:t>Filmy</a:t>
            </a:r>
          </a:p>
          <a:p>
            <a:r>
              <a:rPr lang="pl-PL" sz="2000">
                <a:cs typeface="Calibri"/>
              </a:rPr>
              <a:t>Gry</a:t>
            </a:r>
          </a:p>
          <a:p>
            <a:r>
              <a:rPr lang="pl-PL" sz="2000">
                <a:cs typeface="Calibri"/>
              </a:rPr>
              <a:t>Biblioteka CP NBP</a:t>
            </a:r>
          </a:p>
        </p:txBody>
      </p:sp>
    </p:spTree>
    <p:extLst>
      <p:ext uri="{BB962C8B-B14F-4D97-AF65-F5344CB8AC3E}">
        <p14:creationId xmlns:p14="http://schemas.microsoft.com/office/powerpoint/2010/main" val="36620307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3BB2CF9-D724-4031-A3C8-46C9654DDF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89DAEB07-A1FC-48B8-9B97-85A3EAFEFD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487125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A6423CFA-1738-4D6A-BD9B-E4DBDB7162CB}"/>
              </a:ext>
            </a:extLst>
          </p:cNvPr>
          <p:cNvSpPr>
            <a:spLocks noGrp="1"/>
          </p:cNvSpPr>
          <p:nvPr>
            <p:ph type="title"/>
          </p:nvPr>
        </p:nvSpPr>
        <p:spPr>
          <a:xfrm>
            <a:off x="594360" y="1087627"/>
            <a:ext cx="11043458" cy="3338069"/>
          </a:xfrm>
        </p:spPr>
        <p:txBody>
          <a:bodyPr vert="horz" lIns="91440" tIns="45720" rIns="91440" bIns="45720" rtlCol="0" anchor="ctr">
            <a:normAutofit/>
          </a:bodyPr>
          <a:lstStyle/>
          <a:p>
            <a:r>
              <a:rPr lang="en-US" sz="8800" kern="1200">
                <a:solidFill>
                  <a:schemeClr val="tx1"/>
                </a:solidFill>
                <a:latin typeface="+mj-lt"/>
                <a:ea typeface="+mj-ea"/>
                <a:cs typeface="+mj-cs"/>
              </a:rPr>
              <a:t>Dziękuję za uwagę</a:t>
            </a:r>
          </a:p>
        </p:txBody>
      </p:sp>
      <p:sp>
        <p:nvSpPr>
          <p:cNvPr id="3" name="Symbol zastępczy tekstu 2">
            <a:extLst>
              <a:ext uri="{FF2B5EF4-FFF2-40B4-BE49-F238E27FC236}">
                <a16:creationId xmlns:a16="http://schemas.microsoft.com/office/drawing/2014/main" id="{3373288F-265B-4A0D-AD7E-5C282BEEB2CF}"/>
              </a:ext>
            </a:extLst>
          </p:cNvPr>
          <p:cNvSpPr>
            <a:spLocks noGrp="1"/>
          </p:cNvSpPr>
          <p:nvPr>
            <p:ph type="body" idx="1"/>
          </p:nvPr>
        </p:nvSpPr>
        <p:spPr>
          <a:xfrm>
            <a:off x="594360" y="5095701"/>
            <a:ext cx="11043458" cy="1197034"/>
          </a:xfrm>
        </p:spPr>
        <p:txBody>
          <a:bodyPr vert="horz" lIns="91440" tIns="45720" rIns="91440" bIns="45720" rtlCol="0" anchor="ctr">
            <a:normAutofit/>
          </a:bodyPr>
          <a:lstStyle/>
          <a:p>
            <a:r>
              <a:rPr lang="en-US" sz="2800" kern="1200">
                <a:solidFill>
                  <a:schemeClr val="tx1"/>
                </a:solidFill>
                <a:latin typeface="+mn-lt"/>
                <a:ea typeface="+mn-ea"/>
                <a:cs typeface="+mn-cs"/>
              </a:rPr>
              <a:t>Źródła: </a:t>
            </a:r>
            <a:r>
              <a:rPr lang="en-US" sz="2800" kern="1200">
                <a:solidFill>
                  <a:schemeClr val="tx1"/>
                </a:solidFill>
                <a:latin typeface="+mn-lt"/>
                <a:ea typeface="+mn-ea"/>
                <a:cs typeface="+mn-cs"/>
                <a:hlinkClick r:id="rId2"/>
              </a:rPr>
              <a:t>Pieniądz</a:t>
            </a:r>
            <a:r>
              <a:rPr lang="en-US" sz="2800" kern="1200">
                <a:solidFill>
                  <a:schemeClr val="tx1"/>
                </a:solidFill>
                <a:latin typeface="+mn-lt"/>
                <a:ea typeface="+mn-ea"/>
                <a:cs typeface="+mn-cs"/>
              </a:rPr>
              <a:t> , </a:t>
            </a:r>
            <a:r>
              <a:rPr lang="en-US" sz="2800" kern="1200">
                <a:solidFill>
                  <a:schemeClr val="tx1"/>
                </a:solidFill>
                <a:latin typeface="+mn-lt"/>
                <a:ea typeface="+mn-ea"/>
                <a:cs typeface="+mn-cs"/>
                <a:hlinkClick r:id="rId3"/>
              </a:rPr>
              <a:t>Kreowanie_pieniądza</a:t>
            </a:r>
            <a:r>
              <a:rPr lang="en-US" sz="2800" kern="1200">
                <a:solidFill>
                  <a:schemeClr val="tx1"/>
                </a:solidFill>
                <a:latin typeface="+mn-lt"/>
                <a:ea typeface="+mn-ea"/>
                <a:cs typeface="+mn-cs"/>
              </a:rPr>
              <a:t> </a:t>
            </a:r>
          </a:p>
        </p:txBody>
      </p:sp>
      <p:grpSp>
        <p:nvGrpSpPr>
          <p:cNvPr id="12" name="Group 11">
            <a:extLst>
              <a:ext uri="{FF2B5EF4-FFF2-40B4-BE49-F238E27FC236}">
                <a16:creationId xmlns:a16="http://schemas.microsoft.com/office/drawing/2014/main" id="{FFC558B0-E15A-4439-964A-E116796B912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1677" y="2081322"/>
            <a:ext cx="239982" cy="1340860"/>
            <a:chOff x="51677" y="2081322"/>
            <a:chExt cx="239982" cy="1340860"/>
          </a:xfrm>
        </p:grpSpPr>
        <p:sp>
          <p:nvSpPr>
            <p:cNvPr id="13" name="Rectangle 2">
              <a:extLst>
                <a:ext uri="{FF2B5EF4-FFF2-40B4-BE49-F238E27FC236}">
                  <a16:creationId xmlns:a16="http://schemas.microsoft.com/office/drawing/2014/main" id="{6ED30F7C-0B80-4AF3-ABE5-6AB701D38A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1129" y="265108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59">
              <a:extLst>
                <a:ext uri="{FF2B5EF4-FFF2-40B4-BE49-F238E27FC236}">
                  <a16:creationId xmlns:a16="http://schemas.microsoft.com/office/drawing/2014/main" id="{F22687A1-9733-486E-BD02-80578A0CE98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624" y="265108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2">
              <a:extLst>
                <a:ext uri="{FF2B5EF4-FFF2-40B4-BE49-F238E27FC236}">
                  <a16:creationId xmlns:a16="http://schemas.microsoft.com/office/drawing/2014/main" id="{B01704A8-E938-423E-9FDB-9519D24E310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1129" y="250896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59">
              <a:extLst>
                <a:ext uri="{FF2B5EF4-FFF2-40B4-BE49-F238E27FC236}">
                  <a16:creationId xmlns:a16="http://schemas.microsoft.com/office/drawing/2014/main" id="{191149B4-3CAD-451F-AB8D-1ED6D7D02C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624" y="250896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2">
              <a:extLst>
                <a:ext uri="{FF2B5EF4-FFF2-40B4-BE49-F238E27FC236}">
                  <a16:creationId xmlns:a16="http://schemas.microsoft.com/office/drawing/2014/main" id="{313271C8-C4C3-4B25-8E1F-11C0693A426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1129" y="236685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59">
              <a:extLst>
                <a:ext uri="{FF2B5EF4-FFF2-40B4-BE49-F238E27FC236}">
                  <a16:creationId xmlns:a16="http://schemas.microsoft.com/office/drawing/2014/main" id="{3228CA6D-E75C-45B5-A1B7-5E02CAE0267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624" y="236685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2">
              <a:extLst>
                <a:ext uri="{FF2B5EF4-FFF2-40B4-BE49-F238E27FC236}">
                  <a16:creationId xmlns:a16="http://schemas.microsoft.com/office/drawing/2014/main" id="{E3FDE651-896B-49A5-B70C-19B54EC131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1129" y="222473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59">
              <a:extLst>
                <a:ext uri="{FF2B5EF4-FFF2-40B4-BE49-F238E27FC236}">
                  <a16:creationId xmlns:a16="http://schemas.microsoft.com/office/drawing/2014/main" id="{C409F776-BA43-44E6-A22A-151A5136F4E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624" y="222473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
              <a:extLst>
                <a:ext uri="{FF2B5EF4-FFF2-40B4-BE49-F238E27FC236}">
                  <a16:creationId xmlns:a16="http://schemas.microsoft.com/office/drawing/2014/main" id="{C846CA88-493D-4BC4-BD12-834B9CEFB1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1129" y="208262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59">
              <a:extLst>
                <a:ext uri="{FF2B5EF4-FFF2-40B4-BE49-F238E27FC236}">
                  <a16:creationId xmlns:a16="http://schemas.microsoft.com/office/drawing/2014/main" id="{D61E728B-8EC3-4C84-9150-06F5E7222E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624" y="208262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
              <a:extLst>
                <a:ext uri="{FF2B5EF4-FFF2-40B4-BE49-F238E27FC236}">
                  <a16:creationId xmlns:a16="http://schemas.microsoft.com/office/drawing/2014/main" id="{4AAABEAB-E36B-4A29-9602-8F1AF30205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26879" y="336165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59">
              <a:extLst>
                <a:ext uri="{FF2B5EF4-FFF2-40B4-BE49-F238E27FC236}">
                  <a16:creationId xmlns:a16="http://schemas.microsoft.com/office/drawing/2014/main" id="{24F9C51E-864B-4E60-AF1D-E6A3098CA6A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0374" y="336165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
              <a:extLst>
                <a:ext uri="{FF2B5EF4-FFF2-40B4-BE49-F238E27FC236}">
                  <a16:creationId xmlns:a16="http://schemas.microsoft.com/office/drawing/2014/main" id="{0665AB40-0B54-4F21-B422-1F5C0EC0593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26879" y="321953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59">
              <a:extLst>
                <a:ext uri="{FF2B5EF4-FFF2-40B4-BE49-F238E27FC236}">
                  <a16:creationId xmlns:a16="http://schemas.microsoft.com/office/drawing/2014/main" id="{D1B8FEAC-124D-4A04-8DC2-CD077ACE63D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0374" y="321953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
              <a:extLst>
                <a:ext uri="{FF2B5EF4-FFF2-40B4-BE49-F238E27FC236}">
                  <a16:creationId xmlns:a16="http://schemas.microsoft.com/office/drawing/2014/main" id="{87566BE2-5047-4786-BE92-E80643CF6C3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26879" y="307742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59">
              <a:extLst>
                <a:ext uri="{FF2B5EF4-FFF2-40B4-BE49-F238E27FC236}">
                  <a16:creationId xmlns:a16="http://schemas.microsoft.com/office/drawing/2014/main" id="{143C62C9-F75F-44C3-BFBE-1A3334146BD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0374" y="307742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
              <a:extLst>
                <a:ext uri="{FF2B5EF4-FFF2-40B4-BE49-F238E27FC236}">
                  <a16:creationId xmlns:a16="http://schemas.microsoft.com/office/drawing/2014/main" id="{E4E1C4B8-2FA9-4AED-B66D-595405B155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26879" y="293530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59">
              <a:extLst>
                <a:ext uri="{FF2B5EF4-FFF2-40B4-BE49-F238E27FC236}">
                  <a16:creationId xmlns:a16="http://schemas.microsoft.com/office/drawing/2014/main" id="{A494CA6A-0021-4D21-A5BF-05BE30B8A5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0374" y="293530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2">
              <a:extLst>
                <a:ext uri="{FF2B5EF4-FFF2-40B4-BE49-F238E27FC236}">
                  <a16:creationId xmlns:a16="http://schemas.microsoft.com/office/drawing/2014/main" id="{AD5C6811-4EBA-49BA-AEA9-9A90CDC14E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26879" y="279319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59">
              <a:extLst>
                <a:ext uri="{FF2B5EF4-FFF2-40B4-BE49-F238E27FC236}">
                  <a16:creationId xmlns:a16="http://schemas.microsoft.com/office/drawing/2014/main" id="{E9539E65-19A5-48E9-BCEA-DFA45E90FA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0374" y="279319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4" name="Rectangle 33">
            <a:extLst>
              <a:ext uri="{FF2B5EF4-FFF2-40B4-BE49-F238E27FC236}">
                <a16:creationId xmlns:a16="http://schemas.microsoft.com/office/drawing/2014/main" id="{CF2C2511-1962-4C4B-BB77-3E0B893A85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01384"/>
            <a:ext cx="12192000" cy="356616"/>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490923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46708FAB-3898-47A9-B05A-AB9ECBD9E7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685799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AA8590CC-8C40-4C6D-9A3D-173D7C86B078}"/>
              </a:ext>
            </a:extLst>
          </p:cNvPr>
          <p:cNvSpPr>
            <a:spLocks noGrp="1"/>
          </p:cNvSpPr>
          <p:nvPr>
            <p:ph type="title"/>
          </p:nvPr>
        </p:nvSpPr>
        <p:spPr>
          <a:xfrm>
            <a:off x="323598" y="43544"/>
            <a:ext cx="10117810" cy="1150470"/>
          </a:xfrm>
        </p:spPr>
        <p:txBody>
          <a:bodyPr anchor="b">
            <a:normAutofit/>
          </a:bodyPr>
          <a:lstStyle/>
          <a:p>
            <a:r>
              <a:rPr lang="pl-PL" sz="4000" b="1">
                <a:ea typeface="+mj-lt"/>
                <a:cs typeface="+mj-lt"/>
              </a:rPr>
              <a:t>Narodowy Bank Polski</a:t>
            </a:r>
            <a:r>
              <a:rPr lang="pl-PL" sz="4000">
                <a:ea typeface="+mj-lt"/>
                <a:cs typeface="+mj-lt"/>
              </a:rPr>
              <a:t> (</a:t>
            </a:r>
            <a:r>
              <a:rPr lang="pl-PL" sz="4000" b="1">
                <a:ea typeface="+mj-lt"/>
                <a:cs typeface="+mj-lt"/>
              </a:rPr>
              <a:t>NBP</a:t>
            </a:r>
            <a:r>
              <a:rPr lang="pl-PL" sz="4000">
                <a:ea typeface="+mj-lt"/>
                <a:cs typeface="+mj-lt"/>
              </a:rPr>
              <a:t>)</a:t>
            </a:r>
            <a:endParaRPr lang="pl-PL" sz="4000"/>
          </a:p>
        </p:txBody>
      </p:sp>
      <p:sp>
        <p:nvSpPr>
          <p:cNvPr id="3" name="Symbol zastępczy zawartości 2">
            <a:extLst>
              <a:ext uri="{FF2B5EF4-FFF2-40B4-BE49-F238E27FC236}">
                <a16:creationId xmlns:a16="http://schemas.microsoft.com/office/drawing/2014/main" id="{A16FC24D-9DA4-4CF5-8D97-1602C607DE09}"/>
              </a:ext>
            </a:extLst>
          </p:cNvPr>
          <p:cNvSpPr>
            <a:spLocks noGrp="1"/>
          </p:cNvSpPr>
          <p:nvPr>
            <p:ph idx="1"/>
          </p:nvPr>
        </p:nvSpPr>
        <p:spPr>
          <a:xfrm>
            <a:off x="330229" y="1269576"/>
            <a:ext cx="6938007" cy="4619794"/>
          </a:xfrm>
        </p:spPr>
        <p:txBody>
          <a:bodyPr vert="horz" lIns="91440" tIns="45720" rIns="91440" bIns="45720" rtlCol="0" anchor="t">
            <a:noAutofit/>
          </a:bodyPr>
          <a:lstStyle/>
          <a:p>
            <a:pPr marL="0" indent="0">
              <a:buNone/>
            </a:pPr>
            <a:r>
              <a:rPr lang="pl-PL" sz="1600">
                <a:ea typeface="+mn-lt"/>
                <a:cs typeface="+mn-lt"/>
              </a:rPr>
              <a:t>Polski bank centralny z siedzibą główną w Warszawie. NBP jest bankiem centralnym Rzeczypospolitej Polskiej. Wypełnia zadania określone w Konstytucji RP, ustawie o Narodowym Banku Polskim i ustawie Prawo bankowe. Wymienione akty prawne gwarantują niezależność NBP od innych organów państwa. NBP pełni trzy podstawowe funkcje: banku emisyjnego, banku banków oraz centralnego banku państwa.</a:t>
            </a:r>
            <a:endParaRPr lang="pl-PL" sz="1600">
              <a:cs typeface="Calibri"/>
            </a:endParaRPr>
          </a:p>
          <a:p>
            <a:r>
              <a:rPr lang="pl-PL" sz="1600">
                <a:ea typeface="+mn-lt"/>
                <a:cs typeface="+mn-lt"/>
              </a:rPr>
              <a:t>NBP przysługuje wyłączne prawo emitowania pieniądza i znaków pieniężnych Rzeczypospolitej Polskiej. Podstawowym zadaniem NBP jest utrzymanie stabilnego poziomu cen. Do głównych obszarów działalności NBP należą:</a:t>
            </a:r>
            <a:endParaRPr lang="pl-PL" sz="1600">
              <a:cs typeface="Calibri"/>
            </a:endParaRPr>
          </a:p>
          <a:p>
            <a:r>
              <a:rPr lang="pl-PL" sz="1600">
                <a:ea typeface="+mn-lt"/>
                <a:cs typeface="+mn-lt"/>
              </a:rPr>
              <a:t>prowadzenie polityki pieniężnej,</a:t>
            </a:r>
            <a:endParaRPr lang="pl-PL" sz="1600">
              <a:cs typeface="Calibri"/>
            </a:endParaRPr>
          </a:p>
          <a:p>
            <a:r>
              <a:rPr lang="pl-PL" sz="1600">
                <a:ea typeface="+mn-lt"/>
                <a:cs typeface="+mn-lt"/>
              </a:rPr>
              <a:t>działania na rzecz stabilności krajowego systemu finansowego,</a:t>
            </a:r>
            <a:endParaRPr lang="pl-PL" sz="1600">
              <a:cs typeface="Calibri"/>
            </a:endParaRPr>
          </a:p>
          <a:p>
            <a:r>
              <a:rPr lang="pl-PL" sz="1600">
                <a:ea typeface="+mn-lt"/>
                <a:cs typeface="+mn-lt"/>
              </a:rPr>
              <a:t>działalność emisyjna,</a:t>
            </a:r>
            <a:endParaRPr lang="pl-PL" sz="1600">
              <a:cs typeface="Calibri"/>
            </a:endParaRPr>
          </a:p>
          <a:p>
            <a:r>
              <a:rPr lang="pl-PL" sz="1600">
                <a:ea typeface="+mn-lt"/>
                <a:cs typeface="+mn-lt"/>
              </a:rPr>
              <a:t>rozwój systemu płatniczego,</a:t>
            </a:r>
            <a:endParaRPr lang="pl-PL" sz="1600">
              <a:cs typeface="Calibri"/>
            </a:endParaRPr>
          </a:p>
          <a:p>
            <a:r>
              <a:rPr lang="pl-PL" sz="1600">
                <a:ea typeface="+mn-lt"/>
                <a:cs typeface="+mn-lt"/>
              </a:rPr>
              <a:t>zarządzanie rezerwami dewizowymi Polski,</a:t>
            </a:r>
            <a:endParaRPr lang="pl-PL" sz="1600">
              <a:cs typeface="Calibri"/>
            </a:endParaRPr>
          </a:p>
          <a:p>
            <a:r>
              <a:rPr lang="pl-PL" sz="1600">
                <a:ea typeface="+mn-lt"/>
                <a:cs typeface="+mn-lt"/>
              </a:rPr>
              <a:t>obsługa Skarbu Państwa,</a:t>
            </a:r>
            <a:endParaRPr lang="pl-PL" sz="1600">
              <a:cs typeface="Calibri"/>
            </a:endParaRPr>
          </a:p>
          <a:p>
            <a:r>
              <a:rPr lang="pl-PL" sz="1600">
                <a:ea typeface="+mn-lt"/>
                <a:cs typeface="+mn-lt"/>
              </a:rPr>
              <a:t>działalność edukacyjna i informacyjna.</a:t>
            </a:r>
            <a:endParaRPr lang="pl-PL" sz="1600">
              <a:cs typeface="Calibri"/>
            </a:endParaRPr>
          </a:p>
          <a:p>
            <a:endParaRPr lang="pl-PL" sz="1600">
              <a:cs typeface="Calibri"/>
            </a:endParaRPr>
          </a:p>
        </p:txBody>
      </p:sp>
      <p:pic>
        <p:nvPicPr>
          <p:cNvPr id="4" name="Obraz 4" descr="Obraz zawierający tekst, zewnętrzne&#10;&#10;Opis wygenerowany automatycznie">
            <a:extLst>
              <a:ext uri="{FF2B5EF4-FFF2-40B4-BE49-F238E27FC236}">
                <a16:creationId xmlns:a16="http://schemas.microsoft.com/office/drawing/2014/main" id="{ADB44315-3BE2-48CB-9368-B819379D99D1}"/>
              </a:ext>
            </a:extLst>
          </p:cNvPr>
          <p:cNvPicPr>
            <a:picLocks noChangeAspect="1"/>
          </p:cNvPicPr>
          <p:nvPr/>
        </p:nvPicPr>
        <p:blipFill rotWithShape="1">
          <a:blip r:embed="rId2"/>
          <a:srcRect l="20598" r="25141" b="-1"/>
          <a:stretch/>
        </p:blipFill>
        <p:spPr>
          <a:xfrm>
            <a:off x="7646838" y="1980775"/>
            <a:ext cx="3748858" cy="3632824"/>
          </a:xfrm>
          <a:prstGeom prst="rect">
            <a:avLst/>
          </a:prstGeom>
        </p:spPr>
      </p:pic>
      <p:sp>
        <p:nvSpPr>
          <p:cNvPr id="11" name="Rectangle 10">
            <a:extLst>
              <a:ext uri="{FF2B5EF4-FFF2-40B4-BE49-F238E27FC236}">
                <a16:creationId xmlns:a16="http://schemas.microsoft.com/office/drawing/2014/main" id="{2E438CA0-CB4D-4C94-8C39-9C7FC9BBEE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1962"/>
            <a:ext cx="12191998" cy="461774"/>
          </a:xfrm>
          <a:prstGeom prst="rect">
            <a:avLst/>
          </a:prstGeom>
          <a:gradFill>
            <a:gsLst>
              <a:gs pos="0">
                <a:srgbClr val="000000"/>
              </a:gs>
              <a:gs pos="100000">
                <a:schemeClr val="accent1">
                  <a:lumMod val="7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6B2C05E3-84E7-4957-95EF-B471CBF71C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1962"/>
            <a:ext cx="4076698" cy="464399"/>
          </a:xfrm>
          <a:prstGeom prst="rect">
            <a:avLst/>
          </a:prstGeom>
          <a:gradFill>
            <a:gsLst>
              <a:gs pos="0">
                <a:srgbClr val="000000">
                  <a:alpha val="46000"/>
                </a:srgbClr>
              </a:gs>
              <a:gs pos="99000">
                <a:schemeClr val="accent1"/>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21620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F4C0B10B-D2C4-4A54-AFAD-3D27DF88BB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5" name="Group 24">
            <a:extLst>
              <a:ext uri="{FF2B5EF4-FFF2-40B4-BE49-F238E27FC236}">
                <a16:creationId xmlns:a16="http://schemas.microsoft.com/office/drawing/2014/main" id="{B6BADB90-C74B-40D6-86DC-503F65FCE8D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09710" y="635715"/>
            <a:ext cx="11142208" cy="2482136"/>
            <a:chOff x="409710" y="635715"/>
            <a:chExt cx="11142208" cy="2482136"/>
          </a:xfrm>
        </p:grpSpPr>
        <p:sp>
          <p:nvSpPr>
            <p:cNvPr id="26" name="Freeform 44">
              <a:extLst>
                <a:ext uri="{FF2B5EF4-FFF2-40B4-BE49-F238E27FC236}">
                  <a16:creationId xmlns:a16="http://schemas.microsoft.com/office/drawing/2014/main" id="{6559431D-1886-4AE0-9B87-9AD2ECAB843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7" name="Freeform 45">
              <a:extLst>
                <a:ext uri="{FF2B5EF4-FFF2-40B4-BE49-F238E27FC236}">
                  <a16:creationId xmlns:a16="http://schemas.microsoft.com/office/drawing/2014/main" id="{373850A5-B04A-4FCD-9E73-EE322167FB3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8" name="Freeform 46">
              <a:extLst>
                <a:ext uri="{FF2B5EF4-FFF2-40B4-BE49-F238E27FC236}">
                  <a16:creationId xmlns:a16="http://schemas.microsoft.com/office/drawing/2014/main" id="{82C18C67-80FA-4738-AA53-0AF2419F98E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9" name="Freeform 47">
              <a:extLst>
                <a:ext uri="{FF2B5EF4-FFF2-40B4-BE49-F238E27FC236}">
                  <a16:creationId xmlns:a16="http://schemas.microsoft.com/office/drawing/2014/main" id="{48543B1A-8BF5-4C63-8404-41B2EA70B33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0" name="Rectangle 29">
              <a:extLst>
                <a:ext uri="{FF2B5EF4-FFF2-40B4-BE49-F238E27FC236}">
                  <a16:creationId xmlns:a16="http://schemas.microsoft.com/office/drawing/2014/main" id="{92DF5096-E051-498C-A3ED-CBA77A813AAC}"/>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Tytuł 1">
            <a:extLst>
              <a:ext uri="{FF2B5EF4-FFF2-40B4-BE49-F238E27FC236}">
                <a16:creationId xmlns:a16="http://schemas.microsoft.com/office/drawing/2014/main" id="{9E9CB045-9968-4DA6-A8EE-29DC52B56ED7}"/>
              </a:ext>
            </a:extLst>
          </p:cNvPr>
          <p:cNvSpPr>
            <a:spLocks noGrp="1"/>
          </p:cNvSpPr>
          <p:nvPr>
            <p:ph type="title"/>
          </p:nvPr>
        </p:nvSpPr>
        <p:spPr>
          <a:xfrm>
            <a:off x="1047280" y="759805"/>
            <a:ext cx="10306520" cy="1325563"/>
          </a:xfrm>
        </p:spPr>
        <p:txBody>
          <a:bodyPr>
            <a:normAutofit/>
          </a:bodyPr>
          <a:lstStyle/>
          <a:p>
            <a:r>
              <a:rPr lang="pl-PL" sz="4000">
                <a:solidFill>
                  <a:srgbClr val="FFFFFF"/>
                </a:solidFill>
                <a:cs typeface="Calibri Light"/>
              </a:rPr>
              <a:t>Pieniądz</a:t>
            </a:r>
            <a:endParaRPr lang="pl-PL" sz="4000">
              <a:solidFill>
                <a:srgbClr val="FFFFFF"/>
              </a:solidFill>
            </a:endParaRPr>
          </a:p>
        </p:txBody>
      </p:sp>
      <p:sp>
        <p:nvSpPr>
          <p:cNvPr id="3" name="Symbol zastępczy zawartości 2">
            <a:extLst>
              <a:ext uri="{FF2B5EF4-FFF2-40B4-BE49-F238E27FC236}">
                <a16:creationId xmlns:a16="http://schemas.microsoft.com/office/drawing/2014/main" id="{14E97C47-29F2-459B-B0E7-39C4155B9371}"/>
              </a:ext>
            </a:extLst>
          </p:cNvPr>
          <p:cNvSpPr>
            <a:spLocks noGrp="1"/>
          </p:cNvSpPr>
          <p:nvPr>
            <p:ph idx="1"/>
          </p:nvPr>
        </p:nvSpPr>
        <p:spPr>
          <a:xfrm>
            <a:off x="1424904" y="2494450"/>
            <a:ext cx="4053545" cy="3563159"/>
          </a:xfrm>
        </p:spPr>
        <p:txBody>
          <a:bodyPr vert="horz" lIns="91440" tIns="45720" rIns="91440" bIns="45720" rtlCol="0">
            <a:normAutofit/>
          </a:bodyPr>
          <a:lstStyle/>
          <a:p>
            <a:r>
              <a:rPr lang="pl-PL" sz="1700">
                <a:ea typeface="+mn-lt"/>
                <a:cs typeface="+mn-lt"/>
              </a:rPr>
              <a:t> towar uznany w wyniku ogólnej zgody jako środek wymiany gospodarczej, w którym są wyrażone ceny i wartości wszystkich innych towarów. Jako waluta, krąży anonimowo od osoby do osoby i pomiędzy krajami, ułatwiając wymianę handlową. Innymi słowy jest to materialny lub niematerialny środek, który można wymienić na towar lub usługę. Prawnie określony środek płatniczy, który może wyrażać, przechowywać i przekazywać wartość ściśle związaną z realnym produktem społecznym.</a:t>
            </a:r>
            <a:endParaRPr lang="pl-PL" sz="1700">
              <a:cs typeface="Calibri" panose="020F0502020204030204"/>
            </a:endParaRPr>
          </a:p>
          <a:p>
            <a:pPr marL="0" indent="0">
              <a:buNone/>
            </a:pPr>
            <a:endParaRPr lang="pl-PL" sz="1700">
              <a:cs typeface="Calibri" panose="020F0502020204030204"/>
            </a:endParaRPr>
          </a:p>
          <a:p>
            <a:endParaRPr lang="pl-PL" sz="1700">
              <a:cs typeface="Calibri" panose="020F0502020204030204"/>
            </a:endParaRPr>
          </a:p>
        </p:txBody>
      </p:sp>
      <p:pic>
        <p:nvPicPr>
          <p:cNvPr id="5" name="Obraz 5" descr="Obraz zawierający tekst, kubek, puszka&#10;&#10;Opis wygenerowany automatycznie">
            <a:extLst>
              <a:ext uri="{FF2B5EF4-FFF2-40B4-BE49-F238E27FC236}">
                <a16:creationId xmlns:a16="http://schemas.microsoft.com/office/drawing/2014/main" id="{FCB02124-7092-461E-B973-2D3ED7F97782}"/>
              </a:ext>
            </a:extLst>
          </p:cNvPr>
          <p:cNvPicPr>
            <a:picLocks noChangeAspect="1"/>
          </p:cNvPicPr>
          <p:nvPr/>
        </p:nvPicPr>
        <p:blipFill rotWithShape="1">
          <a:blip r:embed="rId2"/>
          <a:srcRect l="11849" r="17948" b="-1"/>
          <a:stretch/>
        </p:blipFill>
        <p:spPr>
          <a:xfrm>
            <a:off x="6098892" y="2492376"/>
            <a:ext cx="4802404" cy="3563372"/>
          </a:xfrm>
          <a:prstGeom prst="rect">
            <a:avLst/>
          </a:prstGeom>
        </p:spPr>
      </p:pic>
    </p:spTree>
    <p:extLst>
      <p:ext uri="{BB962C8B-B14F-4D97-AF65-F5344CB8AC3E}">
        <p14:creationId xmlns:p14="http://schemas.microsoft.com/office/powerpoint/2010/main" val="33348179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6EFD3D9-44F0-4267-BCC1-1613E79D82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6">
            <a:extLst>
              <a:ext uri="{FF2B5EF4-FFF2-40B4-BE49-F238E27FC236}">
                <a16:creationId xmlns:a16="http://schemas.microsoft.com/office/drawing/2014/main" id="{A779A851-95D6-41AF-937A-B0E4B7F6FA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2164" y="900814"/>
            <a:ext cx="759618"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7">
            <a:extLst>
              <a:ext uri="{FF2B5EF4-FFF2-40B4-BE49-F238E27FC236}">
                <a16:creationId xmlns:a16="http://schemas.microsoft.com/office/drawing/2014/main" id="{953FB2E7-B6CB-429C-81EB-D9516D6D5C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4437" y="633165"/>
            <a:ext cx="482654"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Shape 13">
            <a:extLst>
              <a:ext uri="{FF2B5EF4-FFF2-40B4-BE49-F238E27FC236}">
                <a16:creationId xmlns:a16="http://schemas.microsoft.com/office/drawing/2014/main" id="{2EC40DB1-B719-4A13-9A4D-0966B4B278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4621" y="636723"/>
            <a:ext cx="4000062" cy="5257799"/>
          </a:xfrm>
          <a:custGeom>
            <a:avLst/>
            <a:gdLst>
              <a:gd name="connsiteX0" fmla="*/ 0 w 4634682"/>
              <a:gd name="connsiteY0" fmla="*/ 0 h 5257799"/>
              <a:gd name="connsiteX1" fmla="*/ 4634682 w 4634682"/>
              <a:gd name="connsiteY1" fmla="*/ 0 h 5257799"/>
              <a:gd name="connsiteX2" fmla="*/ 4634682 w 4634682"/>
              <a:gd name="connsiteY2" fmla="*/ 5257799 h 5257799"/>
              <a:gd name="connsiteX3" fmla="*/ 0 w 4634682"/>
              <a:gd name="connsiteY3" fmla="*/ 5257799 h 5257799"/>
            </a:gdLst>
            <a:ahLst/>
            <a:cxnLst>
              <a:cxn ang="0">
                <a:pos x="connsiteX0" y="connsiteY0"/>
              </a:cxn>
              <a:cxn ang="0">
                <a:pos x="connsiteX1" y="connsiteY1"/>
              </a:cxn>
              <a:cxn ang="0">
                <a:pos x="connsiteX2" y="connsiteY2"/>
              </a:cxn>
              <a:cxn ang="0">
                <a:pos x="connsiteX3" y="connsiteY3"/>
              </a:cxn>
            </a:cxnLst>
            <a:rect l="l" t="t" r="r" b="b"/>
            <a:pathLst>
              <a:path w="4634682" h="5257799">
                <a:moveTo>
                  <a:pt x="0" y="0"/>
                </a:moveTo>
                <a:lnTo>
                  <a:pt x="4634682" y="0"/>
                </a:lnTo>
                <a:lnTo>
                  <a:pt x="4634682" y="5257799"/>
                </a:lnTo>
                <a:lnTo>
                  <a:pt x="0" y="5257799"/>
                </a:lnTo>
                <a:close/>
              </a:path>
            </a:pathLst>
          </a:cu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ytuł 1">
            <a:extLst>
              <a:ext uri="{FF2B5EF4-FFF2-40B4-BE49-F238E27FC236}">
                <a16:creationId xmlns:a16="http://schemas.microsoft.com/office/drawing/2014/main" id="{A12D9A8F-85C9-421D-8BA9-B9F79A14D490}"/>
              </a:ext>
            </a:extLst>
          </p:cNvPr>
          <p:cNvSpPr>
            <a:spLocks noGrp="1"/>
          </p:cNvSpPr>
          <p:nvPr>
            <p:ph type="title"/>
          </p:nvPr>
        </p:nvSpPr>
        <p:spPr>
          <a:xfrm>
            <a:off x="934872" y="982272"/>
            <a:ext cx="3388419" cy="4560970"/>
          </a:xfrm>
        </p:spPr>
        <p:txBody>
          <a:bodyPr>
            <a:normAutofit/>
          </a:bodyPr>
          <a:lstStyle/>
          <a:p>
            <a:r>
              <a:rPr lang="pl-PL" sz="4000">
                <a:solidFill>
                  <a:srgbClr val="FFFFFF"/>
                </a:solidFill>
                <a:cs typeface="Calibri Light"/>
              </a:rPr>
              <a:t>Wartość pieniądza</a:t>
            </a:r>
            <a:endParaRPr lang="pl-PL" sz="4000">
              <a:solidFill>
                <a:srgbClr val="FFFFFF"/>
              </a:solidFill>
            </a:endParaRPr>
          </a:p>
        </p:txBody>
      </p:sp>
      <p:sp>
        <p:nvSpPr>
          <p:cNvPr id="16" name="Rectangle 8">
            <a:extLst>
              <a:ext uri="{FF2B5EF4-FFF2-40B4-BE49-F238E27FC236}">
                <a16:creationId xmlns:a16="http://schemas.microsoft.com/office/drawing/2014/main" id="{82211336-CFF3-412D-868A-6679C1004C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901782" y="1352302"/>
            <a:ext cx="6655597"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3" name="Symbol zastępczy zawartości 2">
            <a:extLst>
              <a:ext uri="{FF2B5EF4-FFF2-40B4-BE49-F238E27FC236}">
                <a16:creationId xmlns:a16="http://schemas.microsoft.com/office/drawing/2014/main" id="{83D75586-15AC-4F61-9BCB-E9644A4402B3}"/>
              </a:ext>
            </a:extLst>
          </p:cNvPr>
          <p:cNvSpPr>
            <a:spLocks noGrp="1"/>
          </p:cNvSpPr>
          <p:nvPr>
            <p:ph idx="1"/>
          </p:nvPr>
        </p:nvSpPr>
        <p:spPr>
          <a:xfrm>
            <a:off x="5221862" y="1719618"/>
            <a:ext cx="5948831" cy="4334629"/>
          </a:xfrm>
        </p:spPr>
        <p:txBody>
          <a:bodyPr vert="horz" lIns="91440" tIns="45720" rIns="91440" bIns="45720" rtlCol="0" anchor="ctr">
            <a:normAutofit/>
          </a:bodyPr>
          <a:lstStyle/>
          <a:p>
            <a:r>
              <a:rPr lang="pl-PL" sz="2400">
                <a:solidFill>
                  <a:srgbClr val="FEFFFF"/>
                </a:solidFill>
                <a:ea typeface="+mn-lt"/>
                <a:cs typeface="+mn-lt"/>
              </a:rPr>
              <a:t>Siła nabywcza </a:t>
            </a:r>
            <a:r>
              <a:rPr lang="pl-PL" sz="2400" b="1">
                <a:solidFill>
                  <a:srgbClr val="FEFFFF"/>
                </a:solidFill>
                <a:ea typeface="+mn-lt"/>
                <a:cs typeface="+mn-lt"/>
              </a:rPr>
              <a:t>pieniądza</a:t>
            </a:r>
            <a:r>
              <a:rPr lang="pl-PL" sz="2400">
                <a:solidFill>
                  <a:srgbClr val="FEFFFF"/>
                </a:solidFill>
                <a:ea typeface="+mn-lt"/>
                <a:cs typeface="+mn-lt"/>
              </a:rPr>
              <a:t> – realna </a:t>
            </a:r>
            <a:r>
              <a:rPr lang="pl-PL" sz="2400" b="1">
                <a:solidFill>
                  <a:srgbClr val="FEFFFF"/>
                </a:solidFill>
                <a:ea typeface="+mn-lt"/>
                <a:cs typeface="+mn-lt"/>
              </a:rPr>
              <a:t>wartość pieniądza</a:t>
            </a:r>
            <a:r>
              <a:rPr lang="pl-PL" sz="2400">
                <a:solidFill>
                  <a:srgbClr val="FEFFFF"/>
                </a:solidFill>
                <a:ea typeface="+mn-lt"/>
                <a:cs typeface="+mn-lt"/>
              </a:rPr>
              <a:t>. Określa, ile dóbr i usług można nabyć za jednostkę </a:t>
            </a:r>
            <a:r>
              <a:rPr lang="pl-PL" sz="2400" b="1">
                <a:solidFill>
                  <a:srgbClr val="FEFFFF"/>
                </a:solidFill>
                <a:ea typeface="+mn-lt"/>
                <a:cs typeface="+mn-lt"/>
              </a:rPr>
              <a:t>pieniądza</a:t>
            </a:r>
            <a:r>
              <a:rPr lang="pl-PL" sz="2400">
                <a:solidFill>
                  <a:srgbClr val="FEFFFF"/>
                </a:solidFill>
                <a:ea typeface="+mn-lt"/>
                <a:cs typeface="+mn-lt"/>
              </a:rPr>
              <a:t>. Siła nabywcza zmienia się pod wpływem zmiany cen w gospodarce. Jeżeli w gospodarce nie zmieniają się dochody ludności i występuje wzrost cen (inflacja), to siła nabywcza </a:t>
            </a:r>
            <a:r>
              <a:rPr lang="pl-PL" sz="2400" b="1">
                <a:solidFill>
                  <a:srgbClr val="FEFFFF"/>
                </a:solidFill>
                <a:ea typeface="+mn-lt"/>
                <a:cs typeface="+mn-lt"/>
              </a:rPr>
              <a:t>pieniądza</a:t>
            </a:r>
            <a:r>
              <a:rPr lang="pl-PL" sz="2400">
                <a:solidFill>
                  <a:srgbClr val="FEFFFF"/>
                </a:solidFill>
                <a:ea typeface="+mn-lt"/>
                <a:cs typeface="+mn-lt"/>
              </a:rPr>
              <a:t> zmniejsza się.</a:t>
            </a:r>
            <a:endParaRPr lang="pl-PL" sz="2400">
              <a:solidFill>
                <a:srgbClr val="FEFFFF"/>
              </a:solidFill>
            </a:endParaRPr>
          </a:p>
        </p:txBody>
      </p:sp>
    </p:spTree>
    <p:extLst>
      <p:ext uri="{BB962C8B-B14F-4D97-AF65-F5344CB8AC3E}">
        <p14:creationId xmlns:p14="http://schemas.microsoft.com/office/powerpoint/2010/main" val="28807699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C2F4CBFA-B385-4B16-B63B-29D40EBF73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5" name="Group 24">
            <a:extLst>
              <a:ext uri="{FF2B5EF4-FFF2-40B4-BE49-F238E27FC236}">
                <a16:creationId xmlns:a16="http://schemas.microsoft.com/office/drawing/2014/main" id="{F698CE04-5039-4B4D-B676-5DDF9467EA2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513372" y="563918"/>
            <a:ext cx="4163968" cy="5978614"/>
            <a:chOff x="7513372" y="803186"/>
            <a:chExt cx="4163968" cy="5978614"/>
          </a:xfrm>
        </p:grpSpPr>
        <p:sp>
          <p:nvSpPr>
            <p:cNvPr id="26" name="Freeform 6">
              <a:extLst>
                <a:ext uri="{FF2B5EF4-FFF2-40B4-BE49-F238E27FC236}">
                  <a16:creationId xmlns:a16="http://schemas.microsoft.com/office/drawing/2014/main" id="{A5B7FFC8-6FAA-4120-AC51-F1C9C825A0D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89586" y="1070835"/>
              <a:ext cx="687754"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7" name="Freeform 7">
              <a:extLst>
                <a:ext uri="{FF2B5EF4-FFF2-40B4-BE49-F238E27FC236}">
                  <a16:creationId xmlns:a16="http://schemas.microsoft.com/office/drawing/2014/main" id="{FF5B224B-4446-4B75-8B12-7FAFA8ED83C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88949" y="803186"/>
              <a:ext cx="409371"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8" name="Rectangle 8">
              <a:extLst>
                <a:ext uri="{FF2B5EF4-FFF2-40B4-BE49-F238E27FC236}">
                  <a16:creationId xmlns:a16="http://schemas.microsoft.com/office/drawing/2014/main" id="{C807611F-497E-428E-9B8B-0192C78970C6}"/>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7513372" y="804101"/>
              <a:ext cx="3880238"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Tytuł 1">
            <a:extLst>
              <a:ext uri="{FF2B5EF4-FFF2-40B4-BE49-F238E27FC236}">
                <a16:creationId xmlns:a16="http://schemas.microsoft.com/office/drawing/2014/main" id="{0AEF1E73-0C37-44C8-88A3-4BCB843F98ED}"/>
              </a:ext>
            </a:extLst>
          </p:cNvPr>
          <p:cNvSpPr>
            <a:spLocks noGrp="1"/>
          </p:cNvSpPr>
          <p:nvPr>
            <p:ph type="title"/>
          </p:nvPr>
        </p:nvSpPr>
        <p:spPr>
          <a:xfrm>
            <a:off x="7835106" y="1132517"/>
            <a:ext cx="3246509" cy="4367531"/>
          </a:xfrm>
        </p:spPr>
        <p:txBody>
          <a:bodyPr>
            <a:normAutofit/>
          </a:bodyPr>
          <a:lstStyle/>
          <a:p>
            <a:r>
              <a:rPr lang="pl-PL">
                <a:solidFill>
                  <a:srgbClr val="FFFFFF"/>
                </a:solidFill>
                <a:cs typeface="Calibri Light"/>
              </a:rPr>
              <a:t>Ekonomiczne funkcje pieniądza</a:t>
            </a:r>
          </a:p>
        </p:txBody>
      </p:sp>
      <p:sp>
        <p:nvSpPr>
          <p:cNvPr id="3" name="Symbol zastępczy zawartości 2">
            <a:extLst>
              <a:ext uri="{FF2B5EF4-FFF2-40B4-BE49-F238E27FC236}">
                <a16:creationId xmlns:a16="http://schemas.microsoft.com/office/drawing/2014/main" id="{5FB7D23E-C6B2-444C-9896-19569EF53E7B}"/>
              </a:ext>
            </a:extLst>
          </p:cNvPr>
          <p:cNvSpPr>
            <a:spLocks noGrp="1"/>
          </p:cNvSpPr>
          <p:nvPr>
            <p:ph idx="1"/>
          </p:nvPr>
        </p:nvSpPr>
        <p:spPr>
          <a:xfrm>
            <a:off x="301172" y="951091"/>
            <a:ext cx="7070231" cy="5906043"/>
          </a:xfrm>
        </p:spPr>
        <p:txBody>
          <a:bodyPr vert="horz" lIns="91440" tIns="45720" rIns="91440" bIns="45720" rtlCol="0" anchor="ctr">
            <a:noAutofit/>
          </a:bodyPr>
          <a:lstStyle/>
          <a:p>
            <a:pPr marL="0" indent="0">
              <a:buNone/>
            </a:pPr>
            <a:r>
              <a:rPr lang="pl-PL" sz="1800"/>
              <a:t>-Funkcja cyrkulacyjna (transakcyjna)</a:t>
            </a:r>
            <a:endParaRPr lang="pl-PL" sz="1800">
              <a:cs typeface="Calibri" panose="020F0502020204030204"/>
            </a:endParaRPr>
          </a:p>
          <a:p>
            <a:pPr marL="0" indent="0">
              <a:buNone/>
            </a:pPr>
            <a:r>
              <a:rPr lang="pl-PL" sz="1800">
                <a:ea typeface="+mn-lt"/>
                <a:cs typeface="+mn-lt"/>
              </a:rPr>
              <a:t>Pieniądz jest powszechnym „środkiem wymiany” w transakcjach sprzedaży. Każdy przyjmuje go za sprzedane towary i usługi, wiedząc o tym, że za pieniądze będzie mógł nabyć inne niezbędne mu dobra (materialne lub usługi). </a:t>
            </a:r>
          </a:p>
          <a:p>
            <a:pPr>
              <a:buNone/>
            </a:pPr>
            <a:r>
              <a:rPr lang="pl-PL" sz="1800"/>
              <a:t>-Funkcja obrachunkowa (miernik wartości towarów)</a:t>
            </a:r>
            <a:endParaRPr lang="pl-PL" sz="1800">
              <a:cs typeface="Calibri"/>
            </a:endParaRPr>
          </a:p>
          <a:p>
            <a:pPr>
              <a:buNone/>
            </a:pPr>
            <a:r>
              <a:rPr lang="pl-PL" sz="1800">
                <a:ea typeface="+mn-lt"/>
                <a:cs typeface="+mn-lt"/>
              </a:rPr>
              <a:t>Pieniądz jest „miernikiem wartości”. Przy pomocy pieniądza możliwe jest wyrażenie wartości innych towarów (w postaci cen towarów w jednostkach pieniężnych), ponieważ jest powszechnym ekwiwalentem. Cena jest pieniężnym wyrazem wartości towarów i usług.</a:t>
            </a:r>
            <a:endParaRPr lang="pl-PL" sz="1800">
              <a:cs typeface="Calibri"/>
            </a:endParaRPr>
          </a:p>
          <a:p>
            <a:pPr>
              <a:buNone/>
            </a:pPr>
            <a:r>
              <a:rPr lang="pl-PL" sz="1800"/>
              <a:t>-Funkcja płatnicza</a:t>
            </a:r>
            <a:endParaRPr lang="pl-PL" sz="1800">
              <a:cs typeface="Calibri"/>
            </a:endParaRPr>
          </a:p>
          <a:p>
            <a:pPr>
              <a:buNone/>
            </a:pPr>
            <a:r>
              <a:rPr lang="pl-PL" sz="1800">
                <a:ea typeface="+mn-lt"/>
                <a:cs typeface="+mn-lt"/>
              </a:rPr>
              <a:t>Pieniądz jest „środkiem płatniczym”. Pieniądz stał się środkiem płatniczym poprzez oddzielenie się ruchu towarów i świadczonych usług w czasie od ruchu pieniądza. Dzieje się tak dlatego, że zapłata za towar lub usługę nie musi następować natychmiast po ich dostawie.</a:t>
            </a:r>
            <a:endParaRPr lang="pl-PL" sz="1800">
              <a:cs typeface="Calibri"/>
            </a:endParaRPr>
          </a:p>
          <a:p>
            <a:pPr>
              <a:buNone/>
            </a:pPr>
            <a:r>
              <a:rPr lang="pl-PL" sz="1800"/>
              <a:t>-Funkcja </a:t>
            </a:r>
            <a:r>
              <a:rPr lang="pl-PL" sz="1800" err="1"/>
              <a:t>tezauryzacyjna</a:t>
            </a:r>
            <a:endParaRPr lang="pl-PL" sz="1800">
              <a:cs typeface="Calibri"/>
            </a:endParaRPr>
          </a:p>
          <a:p>
            <a:pPr>
              <a:buNone/>
            </a:pPr>
            <a:r>
              <a:rPr lang="pl-PL" sz="1800">
                <a:ea typeface="+mn-lt"/>
                <a:cs typeface="+mn-lt"/>
              </a:rPr>
              <a:t>Funkcję „środka przechowywania wartości (tezauryzacji)” pieniądz spełnia wtedy, gdy środki pieniężne uzyskane ze sprzedaży towarów lub usług nie są przeznaczane na zakup innych towarów lub pokrycie zobowiązań, lecz są przechowywane (oszczędzane).</a:t>
            </a:r>
            <a:endParaRPr lang="pl-PL" sz="1800">
              <a:cs typeface="Calibri" panose="020F0502020204030204"/>
            </a:endParaRPr>
          </a:p>
          <a:p>
            <a:pPr marL="0" indent="0">
              <a:buNone/>
            </a:pPr>
            <a:endParaRPr lang="pl-PL" sz="1800">
              <a:cs typeface="Calibri" panose="020F0502020204030204"/>
            </a:endParaRPr>
          </a:p>
          <a:p>
            <a:endParaRPr lang="pl-PL" sz="1800">
              <a:cs typeface="Calibri" panose="020F0502020204030204"/>
            </a:endParaRPr>
          </a:p>
        </p:txBody>
      </p:sp>
    </p:spTree>
    <p:extLst>
      <p:ext uri="{BB962C8B-B14F-4D97-AF65-F5344CB8AC3E}">
        <p14:creationId xmlns:p14="http://schemas.microsoft.com/office/powerpoint/2010/main" val="13537183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F56F5174-31D9-4DBB-AAB7-A1FD7BDB13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614875"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AE113210-7872-481A-ADE6-3A05CCAF5EB2}"/>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ytuł 1">
            <a:extLst>
              <a:ext uri="{FF2B5EF4-FFF2-40B4-BE49-F238E27FC236}">
                <a16:creationId xmlns:a16="http://schemas.microsoft.com/office/drawing/2014/main" id="{43180180-14C7-41F6-B2BB-0BC2647556B6}"/>
              </a:ext>
            </a:extLst>
          </p:cNvPr>
          <p:cNvSpPr>
            <a:spLocks noGrp="1"/>
          </p:cNvSpPr>
          <p:nvPr>
            <p:ph type="title"/>
          </p:nvPr>
        </p:nvSpPr>
        <p:spPr>
          <a:xfrm>
            <a:off x="6094105" y="802955"/>
            <a:ext cx="4977976" cy="1454051"/>
          </a:xfrm>
        </p:spPr>
        <p:txBody>
          <a:bodyPr>
            <a:normAutofit/>
          </a:bodyPr>
          <a:lstStyle/>
          <a:p>
            <a:r>
              <a:rPr lang="pl-PL">
                <a:solidFill>
                  <a:srgbClr val="000000"/>
                </a:solidFill>
              </a:rPr>
              <a:t>Pieniądz elektroniczny</a:t>
            </a:r>
          </a:p>
          <a:p>
            <a:endParaRPr lang="pl-PL">
              <a:solidFill>
                <a:srgbClr val="000000"/>
              </a:solidFill>
              <a:cs typeface="Calibri Light"/>
            </a:endParaRPr>
          </a:p>
        </p:txBody>
      </p:sp>
      <p:sp>
        <p:nvSpPr>
          <p:cNvPr id="13" name="Freeform 62">
            <a:extLst>
              <a:ext uri="{FF2B5EF4-FFF2-40B4-BE49-F238E27FC236}">
                <a16:creationId xmlns:a16="http://schemas.microsoft.com/office/drawing/2014/main" id="{F9A95BEE-6BB1-4A28-A8E6-A34B2E42EF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38619"/>
            <a:ext cx="5000438" cy="5400962"/>
          </a:xfrm>
          <a:custGeom>
            <a:avLst/>
            <a:gdLst>
              <a:gd name="connsiteX0" fmla="*/ 2299956 w 5000438"/>
              <a:gd name="connsiteY0" fmla="*/ 0 h 5400962"/>
              <a:gd name="connsiteX1" fmla="*/ 5000438 w 5000438"/>
              <a:gd name="connsiteY1" fmla="*/ 2700481 h 5400962"/>
              <a:gd name="connsiteX2" fmla="*/ 2299956 w 5000438"/>
              <a:gd name="connsiteY2" fmla="*/ 5400962 h 5400962"/>
              <a:gd name="connsiteX3" fmla="*/ 60675 w 5000438"/>
              <a:gd name="connsiteY3" fmla="*/ 4210346 h 5400962"/>
              <a:gd name="connsiteX4" fmla="*/ 0 w 5000438"/>
              <a:gd name="connsiteY4" fmla="*/ 4110472 h 5400962"/>
              <a:gd name="connsiteX5" fmla="*/ 0 w 5000438"/>
              <a:gd name="connsiteY5" fmla="*/ 1290491 h 5400962"/>
              <a:gd name="connsiteX6" fmla="*/ 60675 w 5000438"/>
              <a:gd name="connsiteY6" fmla="*/ 1190617 h 5400962"/>
              <a:gd name="connsiteX7" fmla="*/ 2299956 w 5000438"/>
              <a:gd name="connsiteY7" fmla="*/ 0 h 5400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00438" h="5400962">
                <a:moveTo>
                  <a:pt x="2299956" y="0"/>
                </a:moveTo>
                <a:cubicBezTo>
                  <a:pt x="3791390" y="0"/>
                  <a:pt x="5000438" y="1209047"/>
                  <a:pt x="5000438" y="2700481"/>
                </a:cubicBezTo>
                <a:cubicBezTo>
                  <a:pt x="5000438" y="4191915"/>
                  <a:pt x="3791390" y="5400962"/>
                  <a:pt x="2299956" y="5400962"/>
                </a:cubicBezTo>
                <a:cubicBezTo>
                  <a:pt x="1367810" y="5400962"/>
                  <a:pt x="545971" y="4928678"/>
                  <a:pt x="60675" y="4210346"/>
                </a:cubicBezTo>
                <a:lnTo>
                  <a:pt x="0" y="4110472"/>
                </a:lnTo>
                <a:lnTo>
                  <a:pt x="0" y="1290491"/>
                </a:lnTo>
                <a:lnTo>
                  <a:pt x="60675" y="1190617"/>
                </a:lnTo>
                <a:cubicBezTo>
                  <a:pt x="545971" y="472284"/>
                  <a:pt x="1367810" y="0"/>
                  <a:pt x="2299956" y="0"/>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4" name="Obraz 4" descr="Obraz zawierający tekst&#10;&#10;Opis wygenerowany automatycznie">
            <a:extLst>
              <a:ext uri="{FF2B5EF4-FFF2-40B4-BE49-F238E27FC236}">
                <a16:creationId xmlns:a16="http://schemas.microsoft.com/office/drawing/2014/main" id="{D3BB6C47-B40C-4C06-A721-0E2DA22035E9}"/>
              </a:ext>
            </a:extLst>
          </p:cNvPr>
          <p:cNvPicPr>
            <a:picLocks noChangeAspect="1"/>
          </p:cNvPicPr>
          <p:nvPr/>
        </p:nvPicPr>
        <p:blipFill rotWithShape="1">
          <a:blip r:embed="rId3">
            <a:alphaModFix/>
          </a:blip>
          <a:srcRect l="8590" r="34413" b="-1"/>
          <a:stretch/>
        </p:blipFill>
        <p:spPr>
          <a:xfrm>
            <a:off x="20" y="907231"/>
            <a:ext cx="4838021" cy="5063738"/>
          </a:xfrm>
          <a:custGeom>
            <a:avLst/>
            <a:gdLst/>
            <a:ahLst/>
            <a:cxnLst/>
            <a:rect l="l" t="t" r="r" b="b"/>
            <a:pathLst>
              <a:path w="4838041" h="5063738">
                <a:moveTo>
                  <a:pt x="2306172" y="0"/>
                </a:moveTo>
                <a:cubicBezTo>
                  <a:pt x="3704485" y="0"/>
                  <a:pt x="4838041" y="1133556"/>
                  <a:pt x="4838041" y="2531869"/>
                </a:cubicBezTo>
                <a:cubicBezTo>
                  <a:pt x="4838041" y="3930182"/>
                  <a:pt x="3704485" y="5063738"/>
                  <a:pt x="2306172" y="5063738"/>
                </a:cubicBezTo>
                <a:cubicBezTo>
                  <a:pt x="1344832" y="5063738"/>
                  <a:pt x="508631" y="4527956"/>
                  <a:pt x="79886" y="3738709"/>
                </a:cubicBezTo>
                <a:lnTo>
                  <a:pt x="0" y="3572876"/>
                </a:lnTo>
                <a:lnTo>
                  <a:pt x="0" y="1490863"/>
                </a:lnTo>
                <a:lnTo>
                  <a:pt x="79886" y="1325030"/>
                </a:lnTo>
                <a:cubicBezTo>
                  <a:pt x="508631" y="535783"/>
                  <a:pt x="1344832" y="0"/>
                  <a:pt x="2306172" y="0"/>
                </a:cubicBezTo>
                <a:close/>
              </a:path>
            </a:pathLst>
          </a:custGeom>
          <a:effectLst>
            <a:softEdge rad="0"/>
          </a:effectLst>
        </p:spPr>
      </p:pic>
      <p:sp>
        <p:nvSpPr>
          <p:cNvPr id="3" name="Symbol zastępczy zawartości 2">
            <a:extLst>
              <a:ext uri="{FF2B5EF4-FFF2-40B4-BE49-F238E27FC236}">
                <a16:creationId xmlns:a16="http://schemas.microsoft.com/office/drawing/2014/main" id="{7455A66C-C279-4B9E-95BC-D9F45D94439B}"/>
              </a:ext>
            </a:extLst>
          </p:cNvPr>
          <p:cNvSpPr>
            <a:spLocks noGrp="1"/>
          </p:cNvSpPr>
          <p:nvPr>
            <p:ph idx="1"/>
          </p:nvPr>
        </p:nvSpPr>
        <p:spPr>
          <a:xfrm>
            <a:off x="5829317" y="1543568"/>
            <a:ext cx="5238835" cy="4517403"/>
          </a:xfrm>
        </p:spPr>
        <p:txBody>
          <a:bodyPr vert="horz" lIns="91440" tIns="45720" rIns="91440" bIns="45720" rtlCol="0" anchor="ctr">
            <a:normAutofit/>
          </a:bodyPr>
          <a:lstStyle/>
          <a:p>
            <a:r>
              <a:rPr lang="pl-PL" sz="1800">
                <a:solidFill>
                  <a:srgbClr val="000000"/>
                </a:solidFill>
                <a:ea typeface="+mn-lt"/>
                <a:cs typeface="+mn-lt"/>
              </a:rPr>
              <a:t>Obecnie popularnym środkiem płatniczym staje się pieniądz elektroniczny. Istota tej formy płatniczej polega na zapisie w pamięci komputera rachunków bankowych, a wpłaty, wypłaty, rozliczenia są realizowane za pomocą kart magnetycznych, na których zapisywane są ruchy związane z naszymi finansami. Regulowanie płatności finansowych za pomocą kart magnetycznych może następować wprost z domu, owymi kartami możemy płacić w sklepach, stacjach paliw, a także za pomocą bankomatów możemy wypłacać gotówkę z naszego konta bankowego.</a:t>
            </a:r>
            <a:endParaRPr lang="pl-PL" sz="1800">
              <a:solidFill>
                <a:srgbClr val="000000"/>
              </a:solidFill>
              <a:cs typeface="Calibri"/>
            </a:endParaRPr>
          </a:p>
        </p:txBody>
      </p:sp>
    </p:spTree>
    <p:extLst>
      <p:ext uri="{BB962C8B-B14F-4D97-AF65-F5344CB8AC3E}">
        <p14:creationId xmlns:p14="http://schemas.microsoft.com/office/powerpoint/2010/main" val="42357227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C5E1D13B-3A3C-462E-A6FF-A3D5A3881F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6">
            <a:extLst>
              <a:ext uri="{FF2B5EF4-FFF2-40B4-BE49-F238E27FC236}">
                <a16:creationId xmlns:a16="http://schemas.microsoft.com/office/drawing/2014/main" id="{B82AB0A7-5ADB-43AA-A85D-9EB9D8BC09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794214" y="900814"/>
            <a:ext cx="759618"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 name="Freeform 7">
            <a:extLst>
              <a:ext uri="{FF2B5EF4-FFF2-40B4-BE49-F238E27FC236}">
                <a16:creationId xmlns:a16="http://schemas.microsoft.com/office/drawing/2014/main" id="{94214E17-97F3-4B04-AAE9-03BA148AE9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792875" y="633165"/>
            <a:ext cx="482654"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 name="Rectangle 8">
            <a:extLst>
              <a:ext uri="{FF2B5EF4-FFF2-40B4-BE49-F238E27FC236}">
                <a16:creationId xmlns:a16="http://schemas.microsoft.com/office/drawing/2014/main" id="{EC9D92EA-1FC7-47BC-8749-59CAF27E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 y="634080"/>
            <a:ext cx="7275530"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ytuł 1">
            <a:extLst>
              <a:ext uri="{FF2B5EF4-FFF2-40B4-BE49-F238E27FC236}">
                <a16:creationId xmlns:a16="http://schemas.microsoft.com/office/drawing/2014/main" id="{958111B0-8777-4DEB-BC66-B24F8723F3DE}"/>
              </a:ext>
            </a:extLst>
          </p:cNvPr>
          <p:cNvSpPr>
            <a:spLocks noGrp="1"/>
          </p:cNvSpPr>
          <p:nvPr>
            <p:ph type="title"/>
          </p:nvPr>
        </p:nvSpPr>
        <p:spPr>
          <a:xfrm>
            <a:off x="804201" y="951273"/>
            <a:ext cx="6149595" cy="1190546"/>
          </a:xfrm>
        </p:spPr>
        <p:txBody>
          <a:bodyPr>
            <a:normAutofit/>
          </a:bodyPr>
          <a:lstStyle/>
          <a:p>
            <a:r>
              <a:rPr lang="pl-PL" sz="3600">
                <a:solidFill>
                  <a:srgbClr val="FFFFFF"/>
                </a:solidFill>
              </a:rPr>
              <a:t>Kryptowaluty</a:t>
            </a:r>
            <a:endParaRPr lang="pl-PL" sz="3600">
              <a:solidFill>
                <a:srgbClr val="FFFFFF"/>
              </a:solidFill>
              <a:cs typeface="Calibri Light"/>
            </a:endParaRPr>
          </a:p>
          <a:p>
            <a:endParaRPr lang="pl-PL" sz="3600">
              <a:solidFill>
                <a:srgbClr val="FFFFFF"/>
              </a:solidFill>
              <a:cs typeface="Calibri Light"/>
            </a:endParaRPr>
          </a:p>
        </p:txBody>
      </p:sp>
      <p:sp>
        <p:nvSpPr>
          <p:cNvPr id="3" name="Symbol zastępczy zawartości 2">
            <a:extLst>
              <a:ext uri="{FF2B5EF4-FFF2-40B4-BE49-F238E27FC236}">
                <a16:creationId xmlns:a16="http://schemas.microsoft.com/office/drawing/2014/main" id="{1C146A49-DA7B-4CBE-83D8-FDC7068CCDC1}"/>
              </a:ext>
            </a:extLst>
          </p:cNvPr>
          <p:cNvSpPr>
            <a:spLocks noGrp="1"/>
          </p:cNvSpPr>
          <p:nvPr>
            <p:ph idx="1"/>
          </p:nvPr>
        </p:nvSpPr>
        <p:spPr>
          <a:xfrm>
            <a:off x="448237" y="1695563"/>
            <a:ext cx="6512452" cy="3838545"/>
          </a:xfrm>
        </p:spPr>
        <p:txBody>
          <a:bodyPr vert="horz" lIns="91440" tIns="45720" rIns="91440" bIns="45720" rtlCol="0" anchor="t">
            <a:normAutofit/>
          </a:bodyPr>
          <a:lstStyle/>
          <a:p>
            <a:r>
              <a:rPr lang="pl-PL" sz="1700">
                <a:solidFill>
                  <a:srgbClr val="FEFFFF"/>
                </a:solidFill>
                <a:ea typeface="+mn-lt"/>
                <a:cs typeface="+mn-lt"/>
              </a:rPr>
              <a:t>Funkcjonowanie pieniądza </a:t>
            </a:r>
            <a:r>
              <a:rPr lang="pl-PL" sz="1700" err="1">
                <a:solidFill>
                  <a:srgbClr val="FEFFFF"/>
                </a:solidFill>
                <a:ea typeface="+mn-lt"/>
                <a:cs typeface="+mn-lt"/>
              </a:rPr>
              <a:t>fiducjarnego</a:t>
            </a:r>
            <a:r>
              <a:rPr lang="pl-PL" sz="1700">
                <a:solidFill>
                  <a:srgbClr val="FEFFFF"/>
                </a:solidFill>
                <a:ea typeface="+mn-lt"/>
                <a:cs typeface="+mn-lt"/>
              </a:rPr>
              <a:t> jest uzależnione od systemu bankowego. Płatności elektroniczne nie zawsze funkcjonują, mogą być zablokowane. Przelewy międzybankowe trwają od kilku godzin do kilku dni, podlegają kosztom transakcyjnym (szczególnie przelewy międzynarodowe), kontroli organów państwa.</a:t>
            </a:r>
            <a:endParaRPr lang="pl-PL" sz="1700">
              <a:solidFill>
                <a:srgbClr val="FEFFFF"/>
              </a:solidFill>
              <a:cs typeface="Calibri" panose="020F0502020204030204"/>
            </a:endParaRPr>
          </a:p>
          <a:p>
            <a:r>
              <a:rPr lang="pl-PL" sz="1700">
                <a:solidFill>
                  <a:srgbClr val="FEFFFF"/>
                </a:solidFill>
                <a:ea typeface="+mn-lt"/>
                <a:cs typeface="+mn-lt"/>
              </a:rPr>
              <a:t>Pieniądz papierowy podlega inflacji, a więc nie jest dobrym środkiem dla tezauryzacji (przechowywania wartości), ponieważ może być dodrukowany przez państwo.</a:t>
            </a:r>
            <a:endParaRPr lang="pl-PL" sz="1700">
              <a:solidFill>
                <a:srgbClr val="FEFFFF"/>
              </a:solidFill>
              <a:cs typeface="Calibri"/>
            </a:endParaRPr>
          </a:p>
          <a:p>
            <a:r>
              <a:rPr lang="pl-PL" sz="1700">
                <a:solidFill>
                  <a:srgbClr val="FEFFFF"/>
                </a:solidFill>
                <a:ea typeface="+mn-lt"/>
                <a:cs typeface="+mn-lt"/>
              </a:rPr>
              <a:t>W celu wyeliminowania tych wad walut tradycyjnych wynaleziono w 2009 roku pierwszą </a:t>
            </a:r>
            <a:r>
              <a:rPr lang="pl-PL" sz="1700" err="1">
                <a:solidFill>
                  <a:srgbClr val="FEFFFF"/>
                </a:solidFill>
                <a:ea typeface="+mn-lt"/>
                <a:cs typeface="+mn-lt"/>
              </a:rPr>
              <a:t>kryptowalutę</a:t>
            </a:r>
            <a:r>
              <a:rPr lang="pl-PL" sz="1700">
                <a:solidFill>
                  <a:srgbClr val="FEFFFF"/>
                </a:solidFill>
                <a:ea typeface="+mn-lt"/>
                <a:cs typeface="+mn-lt"/>
              </a:rPr>
              <a:t> </a:t>
            </a:r>
            <a:r>
              <a:rPr lang="pl-PL" sz="1700" err="1">
                <a:solidFill>
                  <a:srgbClr val="FEFFFF"/>
                </a:solidFill>
                <a:ea typeface="+mn-lt"/>
                <a:cs typeface="+mn-lt"/>
              </a:rPr>
              <a:t>Bitcoin</a:t>
            </a:r>
            <a:r>
              <a:rPr lang="pl-PL" sz="1700">
                <a:solidFill>
                  <a:srgbClr val="FEFFFF"/>
                </a:solidFill>
                <a:ea typeface="+mn-lt"/>
                <a:cs typeface="+mn-lt"/>
              </a:rPr>
              <a:t>, a wkrótce potem kolejne </a:t>
            </a:r>
            <a:r>
              <a:rPr lang="pl-PL" sz="1700" err="1">
                <a:solidFill>
                  <a:srgbClr val="FEFFFF"/>
                </a:solidFill>
                <a:ea typeface="+mn-lt"/>
                <a:cs typeface="+mn-lt"/>
              </a:rPr>
              <a:t>kryptowaluty</a:t>
            </a:r>
            <a:r>
              <a:rPr lang="pl-PL" sz="1700">
                <a:solidFill>
                  <a:srgbClr val="FEFFFF"/>
                </a:solidFill>
                <a:ea typeface="+mn-lt"/>
                <a:cs typeface="+mn-lt"/>
              </a:rPr>
              <a:t>. </a:t>
            </a:r>
            <a:r>
              <a:rPr lang="pl-PL" sz="1700" err="1">
                <a:solidFill>
                  <a:srgbClr val="FEFFFF"/>
                </a:solidFill>
                <a:ea typeface="+mn-lt"/>
                <a:cs typeface="+mn-lt"/>
              </a:rPr>
              <a:t>Bitcoin</a:t>
            </a:r>
            <a:r>
              <a:rPr lang="pl-PL" sz="1700">
                <a:solidFill>
                  <a:srgbClr val="FEFFFF"/>
                </a:solidFill>
                <a:ea typeface="+mn-lt"/>
                <a:cs typeface="+mn-lt"/>
              </a:rPr>
              <a:t> jest dobrem rzadkim (nie powstanie nigdy więcej niż 21 milionów jednostek waluty) oraz bardzo szybkim i łatwym do przesłania (transfer możliwy nawet w ciągu 10 minut). Waluta staje się legalnym środkiem płatniczym w kolejnych krajach.</a:t>
            </a:r>
            <a:endParaRPr lang="pl-PL" sz="1700">
              <a:solidFill>
                <a:srgbClr val="FEFFFF"/>
              </a:solidFill>
              <a:cs typeface="Calibri"/>
            </a:endParaRPr>
          </a:p>
          <a:p>
            <a:endParaRPr lang="pl-PL" sz="1700">
              <a:solidFill>
                <a:srgbClr val="FEFFFF"/>
              </a:solidFill>
              <a:cs typeface="Calibri"/>
            </a:endParaRPr>
          </a:p>
        </p:txBody>
      </p:sp>
      <p:pic>
        <p:nvPicPr>
          <p:cNvPr id="4" name="Obraz 4" descr="Obraz zawierający tekst&#10;&#10;Opis wygenerowany automatycznie">
            <a:extLst>
              <a:ext uri="{FF2B5EF4-FFF2-40B4-BE49-F238E27FC236}">
                <a16:creationId xmlns:a16="http://schemas.microsoft.com/office/drawing/2014/main" id="{74FDE030-AF16-40EB-B228-D0D9152E8275}"/>
              </a:ext>
            </a:extLst>
          </p:cNvPr>
          <p:cNvPicPr>
            <a:picLocks noChangeAspect="1"/>
          </p:cNvPicPr>
          <p:nvPr/>
        </p:nvPicPr>
        <p:blipFill rotWithShape="1">
          <a:blip r:embed="rId2"/>
          <a:srcRect l="9267" r="27494" b="1"/>
          <a:stretch/>
        </p:blipFill>
        <p:spPr>
          <a:xfrm>
            <a:off x="7554137" y="1353980"/>
            <a:ext cx="4637558" cy="5257799"/>
          </a:xfrm>
          <a:prstGeom prst="rect">
            <a:avLst/>
          </a:prstGeom>
        </p:spPr>
      </p:pic>
    </p:spTree>
    <p:extLst>
      <p:ext uri="{BB962C8B-B14F-4D97-AF65-F5344CB8AC3E}">
        <p14:creationId xmlns:p14="http://schemas.microsoft.com/office/powerpoint/2010/main" val="9741306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E409CDD-E9F1-4161-9C4C-3BB90D6228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E5A93121-ADE3-4028-9193-6253D68F817C}"/>
              </a:ext>
            </a:extLst>
          </p:cNvPr>
          <p:cNvSpPr>
            <a:spLocks noGrp="1"/>
          </p:cNvSpPr>
          <p:nvPr>
            <p:ph type="title"/>
          </p:nvPr>
        </p:nvSpPr>
        <p:spPr>
          <a:xfrm>
            <a:off x="845914" y="1184745"/>
            <a:ext cx="4648242" cy="4611756"/>
          </a:xfrm>
        </p:spPr>
        <p:txBody>
          <a:bodyPr>
            <a:normAutofit/>
          </a:bodyPr>
          <a:lstStyle/>
          <a:p>
            <a:pPr algn="r"/>
            <a:r>
              <a:rPr lang="pl-PL" sz="4800" b="1">
                <a:ea typeface="+mj-lt"/>
                <a:cs typeface="+mj-lt"/>
              </a:rPr>
              <a:t>Kreowanie pieniądza</a:t>
            </a:r>
            <a:endParaRPr lang="pl-PL" sz="4800"/>
          </a:p>
        </p:txBody>
      </p:sp>
      <p:sp>
        <p:nvSpPr>
          <p:cNvPr id="10" name="Freeform 6">
            <a:extLst>
              <a:ext uri="{FF2B5EF4-FFF2-40B4-BE49-F238E27FC236}">
                <a16:creationId xmlns:a16="http://schemas.microsoft.com/office/drawing/2014/main" id="{35137AC1-DA53-41AA-B4AF-9BF387521D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989586" y="1070835"/>
            <a:ext cx="687754"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7">
            <a:extLst>
              <a:ext uri="{FF2B5EF4-FFF2-40B4-BE49-F238E27FC236}">
                <a16:creationId xmlns:a16="http://schemas.microsoft.com/office/drawing/2014/main" id="{673B5126-9DC3-4DD9-B4E6-49D02D5177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988949" y="803186"/>
            <a:ext cx="409371"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Rectangle 8">
            <a:extLst>
              <a:ext uri="{FF2B5EF4-FFF2-40B4-BE49-F238E27FC236}">
                <a16:creationId xmlns:a16="http://schemas.microsoft.com/office/drawing/2014/main" id="{9682F853-F46C-4946-BE12-9C26451356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094410" y="804101"/>
            <a:ext cx="5299200"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3" name="Symbol zastępczy zawartości 2">
            <a:extLst>
              <a:ext uri="{FF2B5EF4-FFF2-40B4-BE49-F238E27FC236}">
                <a16:creationId xmlns:a16="http://schemas.microsoft.com/office/drawing/2014/main" id="{B25E345F-1197-43BF-BEFE-5DBA94BDBB76}"/>
              </a:ext>
            </a:extLst>
          </p:cNvPr>
          <p:cNvSpPr>
            <a:spLocks noGrp="1"/>
          </p:cNvSpPr>
          <p:nvPr>
            <p:ph idx="1"/>
          </p:nvPr>
        </p:nvSpPr>
        <p:spPr>
          <a:xfrm>
            <a:off x="6420913" y="1184745"/>
            <a:ext cx="4648242" cy="4519104"/>
          </a:xfrm>
        </p:spPr>
        <p:txBody>
          <a:bodyPr vert="horz" lIns="91440" tIns="45720" rIns="91440" bIns="45720" rtlCol="0" anchor="ctr">
            <a:normAutofit/>
          </a:bodyPr>
          <a:lstStyle/>
          <a:p>
            <a:pPr marL="0" indent="0">
              <a:buNone/>
            </a:pPr>
            <a:r>
              <a:rPr lang="pl-PL" sz="2600">
                <a:solidFill>
                  <a:srgbClr val="FEFFFF"/>
                </a:solidFill>
                <a:ea typeface="+mn-lt"/>
                <a:cs typeface="+mn-lt"/>
              </a:rPr>
              <a:t>to proces wprowadzania do obiegu przez banki dodatkowych ilości pieniądza. Proces ten prowadzi do powstania nowych zasobów pieniężnych. Wyróżnia się pierwotną i wtórną kreację pieniądza. Obecnie kreacją pieniądza zajmują się Bank Centralny oraz banki komercyjne.</a:t>
            </a:r>
            <a:endParaRPr lang="pl-PL" sz="2600">
              <a:solidFill>
                <a:srgbClr val="FEFFFF"/>
              </a:solidFill>
              <a:cs typeface="Calibri" panose="020F0502020204030204"/>
            </a:endParaRPr>
          </a:p>
        </p:txBody>
      </p:sp>
    </p:spTree>
    <p:extLst>
      <p:ext uri="{BB962C8B-B14F-4D97-AF65-F5344CB8AC3E}">
        <p14:creationId xmlns:p14="http://schemas.microsoft.com/office/powerpoint/2010/main" val="11957058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6C4028FD-8BAA-4A19-BFDE-594D991B75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80CE7BD2-F6A0-418B-B9D9-BD83A3784ADC}"/>
              </a:ext>
            </a:extLst>
          </p:cNvPr>
          <p:cNvSpPr>
            <a:spLocks noGrp="1"/>
          </p:cNvSpPr>
          <p:nvPr>
            <p:ph type="title"/>
          </p:nvPr>
        </p:nvSpPr>
        <p:spPr>
          <a:xfrm>
            <a:off x="838200" y="556995"/>
            <a:ext cx="10515600" cy="1133693"/>
          </a:xfrm>
        </p:spPr>
        <p:txBody>
          <a:bodyPr>
            <a:normAutofit/>
          </a:bodyPr>
          <a:lstStyle/>
          <a:p>
            <a:r>
              <a:rPr lang="pl-PL" sz="5200"/>
              <a:t>Pierwotna kreacja pieniądza</a:t>
            </a:r>
          </a:p>
          <a:p>
            <a:endParaRPr lang="pl-PL" sz="5200">
              <a:cs typeface="Calibri Light"/>
            </a:endParaRPr>
          </a:p>
        </p:txBody>
      </p:sp>
      <p:graphicFrame>
        <p:nvGraphicFramePr>
          <p:cNvPr id="5" name="Symbol zastępczy zawartości 2">
            <a:extLst>
              <a:ext uri="{FF2B5EF4-FFF2-40B4-BE49-F238E27FC236}">
                <a16:creationId xmlns:a16="http://schemas.microsoft.com/office/drawing/2014/main" id="{163C011C-0516-4716-9546-BDFC01C84597}"/>
              </a:ext>
            </a:extLst>
          </p:cNvPr>
          <p:cNvGraphicFramePr>
            <a:graphicFrameLocks noGrp="1"/>
          </p:cNvGraphicFramePr>
          <p:nvPr>
            <p:ph idx="1"/>
            <p:extLst>
              <p:ext uri="{D42A27DB-BD31-4B8C-83A1-F6EECF244321}">
                <p14:modId xmlns:p14="http://schemas.microsoft.com/office/powerpoint/2010/main" val="1980775640"/>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51" name="pole tekstowe 150">
            <a:extLst>
              <a:ext uri="{FF2B5EF4-FFF2-40B4-BE49-F238E27FC236}">
                <a16:creationId xmlns:a16="http://schemas.microsoft.com/office/drawing/2014/main" id="{BEE891C6-A64B-466A-8B78-3D062BAA6A38}"/>
              </a:ext>
            </a:extLst>
          </p:cNvPr>
          <p:cNvSpPr txBox="1"/>
          <p:nvPr/>
        </p:nvSpPr>
        <p:spPr>
          <a:xfrm>
            <a:off x="7090229" y="3795486"/>
            <a:ext cx="3207657" cy="280076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Arial"/>
              <a:buChar char="•"/>
            </a:pPr>
            <a:r>
              <a:rPr lang="pl-PL" sz="1600">
                <a:ea typeface="+mn-lt"/>
                <a:cs typeface="+mn-lt"/>
              </a:rPr>
              <a:t>udzielenie kredytu bankom depozytowo-kredytowym,</a:t>
            </a:r>
            <a:endParaRPr lang="pl-PL" sz="1600">
              <a:cs typeface="Calibri"/>
            </a:endParaRPr>
          </a:p>
          <a:p>
            <a:pPr marL="285750" indent="-285750">
              <a:buFont typeface="Arial"/>
              <a:buChar char="•"/>
            </a:pPr>
            <a:r>
              <a:rPr lang="pl-PL" sz="1600">
                <a:ea typeface="+mn-lt"/>
                <a:cs typeface="+mn-lt"/>
              </a:rPr>
              <a:t>wypłacenie gotówki przez bank centralny na rzecz jednostki budżetowej (tzw. zasilanie gotówkowe),</a:t>
            </a:r>
            <a:endParaRPr lang="pl-PL" sz="1600">
              <a:cs typeface="Calibri"/>
            </a:endParaRPr>
          </a:p>
          <a:p>
            <a:pPr marL="285750" indent="-285750">
              <a:buFont typeface="Arial"/>
              <a:buChar char="•"/>
            </a:pPr>
            <a:r>
              <a:rPr lang="pl-PL" sz="1600">
                <a:ea typeface="+mn-lt"/>
                <a:cs typeface="+mn-lt"/>
              </a:rPr>
              <a:t>emisja przez bank centralny znaków pieniężnych,</a:t>
            </a:r>
            <a:endParaRPr lang="pl-PL" sz="1600">
              <a:cs typeface="Calibri"/>
            </a:endParaRPr>
          </a:p>
          <a:p>
            <a:pPr marL="285750" indent="-285750">
              <a:buFont typeface="Arial"/>
              <a:buChar char="•"/>
            </a:pPr>
            <a:r>
              <a:rPr lang="pl-PL" sz="1600">
                <a:ea typeface="+mn-lt"/>
                <a:cs typeface="+mn-lt"/>
              </a:rPr>
              <a:t>skup przez bank centralny zagranicznych walut i dewiz.</a:t>
            </a:r>
            <a:endParaRPr lang="pl-PL" sz="1600">
              <a:cs typeface="Calibri"/>
            </a:endParaRPr>
          </a:p>
          <a:p>
            <a:pPr algn="l"/>
            <a:endParaRPr lang="pl-PL" sz="1600">
              <a:cs typeface="Calibri"/>
            </a:endParaRPr>
          </a:p>
        </p:txBody>
      </p:sp>
    </p:spTree>
    <p:extLst>
      <p:ext uri="{BB962C8B-B14F-4D97-AF65-F5344CB8AC3E}">
        <p14:creationId xmlns:p14="http://schemas.microsoft.com/office/powerpoint/2010/main" val="2668182752"/>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998</Words>
  <Application>Microsoft Office PowerPoint</Application>
  <PresentationFormat>Panoramiczny</PresentationFormat>
  <Paragraphs>60</Paragraphs>
  <Slides>13</Slides>
  <Notes>0</Notes>
  <HiddenSlides>0</HiddenSlides>
  <MMClips>0</MMClips>
  <ScaleCrop>false</ScaleCrop>
  <HeadingPairs>
    <vt:vector size="6" baseType="variant">
      <vt:variant>
        <vt:lpstr>Używane czcionki</vt:lpstr>
      </vt:variant>
      <vt:variant>
        <vt:i4>3</vt:i4>
      </vt:variant>
      <vt:variant>
        <vt:lpstr>Motyw</vt:lpstr>
      </vt:variant>
      <vt:variant>
        <vt:i4>1</vt:i4>
      </vt:variant>
      <vt:variant>
        <vt:lpstr>Tytuły slajdów</vt:lpstr>
      </vt:variant>
      <vt:variant>
        <vt:i4>13</vt:i4>
      </vt:variant>
    </vt:vector>
  </HeadingPairs>
  <TitlesOfParts>
    <vt:vector size="17" baseType="lpstr">
      <vt:lpstr>Arial</vt:lpstr>
      <vt:lpstr>Calibri</vt:lpstr>
      <vt:lpstr>Calibri Light</vt:lpstr>
      <vt:lpstr>Motyw pakietu Office</vt:lpstr>
      <vt:lpstr>Złoty i jego funkcje w Polsce</vt:lpstr>
      <vt:lpstr>Narodowy Bank Polski (NBP)</vt:lpstr>
      <vt:lpstr>Pieniądz</vt:lpstr>
      <vt:lpstr>Wartość pieniądza</vt:lpstr>
      <vt:lpstr>Ekonomiczne funkcje pieniądza</vt:lpstr>
      <vt:lpstr>Pieniądz elektroniczny </vt:lpstr>
      <vt:lpstr>Kryptowaluty </vt:lpstr>
      <vt:lpstr>Kreowanie pieniądza</vt:lpstr>
      <vt:lpstr>Pierwotna kreacja pieniądza </vt:lpstr>
      <vt:lpstr>Wtórna kreacja pieniądza </vt:lpstr>
      <vt:lpstr>Zasoby NBP i działalność emisyjna </vt:lpstr>
      <vt:lpstr>Zasoby edukacyjne NBP</vt:lpstr>
      <vt:lpstr>Dziękuję za uwagę</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Dell</dc:creator>
  <cp:lastModifiedBy>Zbigniew Solak</cp:lastModifiedBy>
  <cp:revision>12</cp:revision>
  <dcterms:created xsi:type="dcterms:W3CDTF">2021-04-26T13:41:18Z</dcterms:created>
  <dcterms:modified xsi:type="dcterms:W3CDTF">2021-04-29T18:15:51Z</dcterms:modified>
</cp:coreProperties>
</file>